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2" r:id="rId1"/>
  </p:sldMasterIdLst>
  <p:notesMasterIdLst>
    <p:notesMasterId r:id="rId24"/>
  </p:notesMasterIdLst>
  <p:sldIdLst>
    <p:sldId id="256" r:id="rId2"/>
    <p:sldId id="264" r:id="rId3"/>
    <p:sldId id="258" r:id="rId4"/>
    <p:sldId id="295" r:id="rId5"/>
    <p:sldId id="296" r:id="rId6"/>
    <p:sldId id="298" r:id="rId7"/>
    <p:sldId id="267" r:id="rId8"/>
    <p:sldId id="297" r:id="rId9"/>
    <p:sldId id="300" r:id="rId10"/>
    <p:sldId id="301" r:id="rId11"/>
    <p:sldId id="302" r:id="rId12"/>
    <p:sldId id="270" r:id="rId13"/>
    <p:sldId id="303" r:id="rId14"/>
    <p:sldId id="304" r:id="rId15"/>
    <p:sldId id="305" r:id="rId16"/>
    <p:sldId id="306" r:id="rId17"/>
    <p:sldId id="307" r:id="rId18"/>
    <p:sldId id="308" r:id="rId19"/>
    <p:sldId id="309" r:id="rId20"/>
    <p:sldId id="310" r:id="rId21"/>
    <p:sldId id="294" r:id="rId22"/>
    <p:sldId id="289" r:id="rId23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Catamaran" pitchFamily="2" charset="77"/>
      <p:regular r:id="rId26"/>
      <p:bold r:id="rId27"/>
    </p:embeddedFont>
    <p:embeddedFont>
      <p:font typeface="Consolas" panose="020B0609020204030204" pitchFamily="49" charset="0"/>
      <p:regular r:id="rId28"/>
      <p:bold r:id="rId29"/>
      <p:italic r:id="rId30"/>
      <p:boldItalic r:id="rId31"/>
    </p:embeddedFont>
    <p:embeddedFont>
      <p:font typeface="Raleway" pitchFamily="2" charset="77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2433"/>
    <a:srgbClr val="E9EDEE"/>
    <a:srgbClr val="FFB347"/>
    <a:srgbClr val="2A0C11"/>
    <a:srgbClr val="DD8795"/>
    <a:srgbClr val="872B32"/>
    <a:srgbClr val="1A1A1A"/>
    <a:srgbClr val="7D4F53"/>
    <a:srgbClr val="832733"/>
    <a:srgbClr val="882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3" autoAdjust="0"/>
    <p:restoredTop sz="86430" autoAdjust="0"/>
  </p:normalViewPr>
  <p:slideViewPr>
    <p:cSldViewPr snapToGrid="0">
      <p:cViewPr varScale="1">
        <p:scale>
          <a:sx n="127" d="100"/>
          <a:sy n="127" d="100"/>
        </p:scale>
        <p:origin x="192" y="53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5032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E2BA37-3877-B046-BD35-56C7C33A0045}" type="doc">
      <dgm:prSet loTypeId="urn:microsoft.com/office/officeart/2008/layout/PictureGrid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B9FB48-6716-2044-B2F8-CD33B6C699DF}">
      <dgm:prSet phldrT="[Text]" custT="1"/>
      <dgm:spPr/>
      <dgm:t>
        <a:bodyPr/>
        <a:lstStyle/>
        <a:p>
          <a:pPr rtl="0"/>
          <a:r>
            <a:rPr lang="en-US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Glioma tumor sample</a:t>
          </a:r>
        </a:p>
      </dgm:t>
    </dgm:pt>
    <dgm:pt modelId="{9FF89162-08FB-BB4C-ADC2-BB08A84A9E07}" type="parTrans" cxnId="{53166E48-8D12-5B42-9661-5F7C38F78B06}">
      <dgm:prSet/>
      <dgm:spPr/>
      <dgm:t>
        <a:bodyPr/>
        <a:lstStyle/>
        <a:p>
          <a:endParaRPr lang="en-US"/>
        </a:p>
      </dgm:t>
    </dgm:pt>
    <dgm:pt modelId="{686FEC15-F8F9-B946-8880-664B7E5AC952}" type="sibTrans" cxnId="{53166E48-8D12-5B42-9661-5F7C38F78B06}">
      <dgm:prSet/>
      <dgm:spPr/>
      <dgm:t>
        <a:bodyPr/>
        <a:lstStyle/>
        <a:p>
          <a:endParaRPr lang="en-US"/>
        </a:p>
      </dgm:t>
    </dgm:pt>
    <dgm:pt modelId="{6D1507C9-FEC8-0546-9379-2D09E97B78BA}">
      <dgm:prSet phldrT="[Text]"/>
      <dgm:spPr/>
      <dgm:t>
        <a:bodyPr/>
        <a:lstStyle/>
        <a:p>
          <a:pPr rtl="0"/>
          <a:r>
            <a:rPr lang="en-US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Meningioma tumor sample</a:t>
          </a:r>
        </a:p>
      </dgm:t>
    </dgm:pt>
    <dgm:pt modelId="{DBE5B43F-972F-F340-B301-27B9668C97A5}" type="parTrans" cxnId="{C4D7222A-9011-164F-899F-0C48AA95392F}">
      <dgm:prSet/>
      <dgm:spPr/>
      <dgm:t>
        <a:bodyPr/>
        <a:lstStyle/>
        <a:p>
          <a:endParaRPr lang="en-US"/>
        </a:p>
      </dgm:t>
    </dgm:pt>
    <dgm:pt modelId="{51C38C9A-45AC-8741-A513-BC42F2A0481D}" type="sibTrans" cxnId="{C4D7222A-9011-164F-899F-0C48AA95392F}">
      <dgm:prSet/>
      <dgm:spPr/>
      <dgm:t>
        <a:bodyPr/>
        <a:lstStyle/>
        <a:p>
          <a:endParaRPr lang="en-US"/>
        </a:p>
      </dgm:t>
    </dgm:pt>
    <dgm:pt modelId="{427A0E6F-4C02-2949-AFDF-FE5377B82017}">
      <dgm:prSet phldrT="[Text]"/>
      <dgm:spPr/>
      <dgm:t>
        <a:bodyPr/>
        <a:lstStyle/>
        <a:p>
          <a:pPr rtl="0"/>
          <a:r>
            <a:rPr lang="en-US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Pituitary tumor sample</a:t>
          </a:r>
        </a:p>
      </dgm:t>
    </dgm:pt>
    <dgm:pt modelId="{633D984E-F605-3945-9F05-1C6E3A2EE53B}" type="parTrans" cxnId="{DEB1A3ED-5620-8348-B6CB-CEEB382C6199}">
      <dgm:prSet/>
      <dgm:spPr/>
      <dgm:t>
        <a:bodyPr/>
        <a:lstStyle/>
        <a:p>
          <a:endParaRPr lang="en-US"/>
        </a:p>
      </dgm:t>
    </dgm:pt>
    <dgm:pt modelId="{BEF71EC2-F517-1E4D-A750-31831D9C763C}" type="sibTrans" cxnId="{DEB1A3ED-5620-8348-B6CB-CEEB382C6199}">
      <dgm:prSet/>
      <dgm:spPr/>
      <dgm:t>
        <a:bodyPr/>
        <a:lstStyle/>
        <a:p>
          <a:endParaRPr lang="en-US"/>
        </a:p>
      </dgm:t>
    </dgm:pt>
    <dgm:pt modelId="{9172D4F8-DC61-A141-998E-8189FA6F3353}">
      <dgm:prSet phldrT="[Text]"/>
      <dgm:spPr/>
      <dgm:t>
        <a:bodyPr/>
        <a:lstStyle/>
        <a:p>
          <a:pPr rtl="0"/>
          <a:r>
            <a:rPr lang="en-US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Healthy brain sample</a:t>
          </a:r>
        </a:p>
      </dgm:t>
    </dgm:pt>
    <dgm:pt modelId="{5C865B80-55B4-754F-9317-FA80FB3EE936}" type="parTrans" cxnId="{E8CD88E0-45D2-C448-B9DD-0EBF365270AD}">
      <dgm:prSet/>
      <dgm:spPr/>
      <dgm:t>
        <a:bodyPr/>
        <a:lstStyle/>
        <a:p>
          <a:endParaRPr lang="en-US"/>
        </a:p>
      </dgm:t>
    </dgm:pt>
    <dgm:pt modelId="{3C542E85-EE42-9348-9985-1C28CAE88F9F}" type="sibTrans" cxnId="{E8CD88E0-45D2-C448-B9DD-0EBF365270AD}">
      <dgm:prSet/>
      <dgm:spPr/>
      <dgm:t>
        <a:bodyPr/>
        <a:lstStyle/>
        <a:p>
          <a:endParaRPr lang="en-US"/>
        </a:p>
      </dgm:t>
    </dgm:pt>
    <dgm:pt modelId="{33BC0033-EAAD-8240-A8FB-153972DB8913}" type="pres">
      <dgm:prSet presAssocID="{5DE2BA37-3877-B046-BD35-56C7C33A0045}" presName="Name0" presStyleCnt="0">
        <dgm:presLayoutVars>
          <dgm:dir/>
        </dgm:presLayoutVars>
      </dgm:prSet>
      <dgm:spPr/>
    </dgm:pt>
    <dgm:pt modelId="{D66F9551-D9FD-F943-AD0B-7C4DB2C14A48}" type="pres">
      <dgm:prSet presAssocID="{7AB9FB48-6716-2044-B2F8-CD33B6C699DF}" presName="composite" presStyleCnt="0"/>
      <dgm:spPr/>
    </dgm:pt>
    <dgm:pt modelId="{57523B09-44E4-7E4A-8D9B-622774A57D36}" type="pres">
      <dgm:prSet presAssocID="{7AB9FB48-6716-2044-B2F8-CD33B6C699DF}" presName="rect2" presStyleLbl="revTx" presStyleIdx="0" presStyleCnt="4">
        <dgm:presLayoutVars>
          <dgm:bulletEnabled val="1"/>
        </dgm:presLayoutVars>
      </dgm:prSet>
      <dgm:spPr/>
    </dgm:pt>
    <dgm:pt modelId="{359F8F94-60B0-9248-A0E3-BB95C35447BC}" type="pres">
      <dgm:prSet presAssocID="{7AB9FB48-6716-2044-B2F8-CD33B6C699DF}" presName="rect1" presStyleLbl="alignImgPlace1" presStyleIdx="0" presStyleCnt="4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84D8199A-464C-EF47-8D57-027038457F8D}" type="pres">
      <dgm:prSet presAssocID="{686FEC15-F8F9-B946-8880-664B7E5AC952}" presName="sibTrans" presStyleCnt="0"/>
      <dgm:spPr/>
    </dgm:pt>
    <dgm:pt modelId="{872860BB-56B2-0541-8074-22285DBC1CF1}" type="pres">
      <dgm:prSet presAssocID="{6D1507C9-FEC8-0546-9379-2D09E97B78BA}" presName="composite" presStyleCnt="0"/>
      <dgm:spPr/>
    </dgm:pt>
    <dgm:pt modelId="{1954E013-5A5F-DB46-B6DE-38CFCCE8A872}" type="pres">
      <dgm:prSet presAssocID="{6D1507C9-FEC8-0546-9379-2D09E97B78BA}" presName="rect2" presStyleLbl="revTx" presStyleIdx="1" presStyleCnt="4">
        <dgm:presLayoutVars>
          <dgm:bulletEnabled val="1"/>
        </dgm:presLayoutVars>
      </dgm:prSet>
      <dgm:spPr/>
    </dgm:pt>
    <dgm:pt modelId="{9A0DC128-32D6-0F4D-912B-716703618D76}" type="pres">
      <dgm:prSet presAssocID="{6D1507C9-FEC8-0546-9379-2D09E97B78BA}" presName="rect1" presStyleLbl="alignImgPlace1" presStyleIdx="1" presStyleCnt="4"/>
      <dgm:spPr>
        <a:blipFill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4B3A0964-C50B-0445-81F1-78C57D21CE4D}" type="pres">
      <dgm:prSet presAssocID="{51C38C9A-45AC-8741-A513-BC42F2A0481D}" presName="sibTrans" presStyleCnt="0"/>
      <dgm:spPr/>
    </dgm:pt>
    <dgm:pt modelId="{CF8ACF7B-6611-D14E-963F-C3B78E502592}" type="pres">
      <dgm:prSet presAssocID="{427A0E6F-4C02-2949-AFDF-FE5377B82017}" presName="composite" presStyleCnt="0"/>
      <dgm:spPr/>
    </dgm:pt>
    <dgm:pt modelId="{A80483BD-527F-3945-8D82-F82E0BE74AB2}" type="pres">
      <dgm:prSet presAssocID="{427A0E6F-4C02-2949-AFDF-FE5377B82017}" presName="rect2" presStyleLbl="revTx" presStyleIdx="2" presStyleCnt="4">
        <dgm:presLayoutVars>
          <dgm:bulletEnabled val="1"/>
        </dgm:presLayoutVars>
      </dgm:prSet>
      <dgm:spPr/>
    </dgm:pt>
    <dgm:pt modelId="{0748D14A-731C-7645-A5C3-A4A731867D06}" type="pres">
      <dgm:prSet presAssocID="{427A0E6F-4C02-2949-AFDF-FE5377B82017}" presName="rect1" presStyleLbl="alignImgPlace1" presStyleIdx="2" presStyleCnt="4"/>
      <dgm:spPr>
        <a:blipFill>
          <a:blip xmlns:r="http://schemas.openxmlformats.org/officeDocument/2006/relationships" r:embed="rId3"/>
          <a:srcRect/>
          <a:stretch>
            <a:fillRect t="-3000" b="-3000"/>
          </a:stretch>
        </a:blipFill>
      </dgm:spPr>
    </dgm:pt>
    <dgm:pt modelId="{713949F9-054E-CD48-A107-F742768D011C}" type="pres">
      <dgm:prSet presAssocID="{BEF71EC2-F517-1E4D-A750-31831D9C763C}" presName="sibTrans" presStyleCnt="0"/>
      <dgm:spPr/>
    </dgm:pt>
    <dgm:pt modelId="{80735190-7DDA-6942-BFF5-4697E819EA91}" type="pres">
      <dgm:prSet presAssocID="{9172D4F8-DC61-A141-998E-8189FA6F3353}" presName="composite" presStyleCnt="0"/>
      <dgm:spPr/>
    </dgm:pt>
    <dgm:pt modelId="{017D921A-052C-DB4A-8DDF-325A4A159A9C}" type="pres">
      <dgm:prSet presAssocID="{9172D4F8-DC61-A141-998E-8189FA6F3353}" presName="rect2" presStyleLbl="revTx" presStyleIdx="3" presStyleCnt="4">
        <dgm:presLayoutVars>
          <dgm:bulletEnabled val="1"/>
        </dgm:presLayoutVars>
      </dgm:prSet>
      <dgm:spPr/>
    </dgm:pt>
    <dgm:pt modelId="{26DEAEE6-BB98-5E49-9B00-A0F118282CCD}" type="pres">
      <dgm:prSet presAssocID="{9172D4F8-DC61-A141-998E-8189FA6F3353}" presName="rect1" presStyleLbl="alignImgPlace1" presStyleIdx="3" presStyleCnt="4" custLinFactNeighborX="-206"/>
      <dgm:spPr>
        <a:blipFill>
          <a:blip xmlns:r="http://schemas.openxmlformats.org/officeDocument/2006/relationships" r:embed="rId4"/>
          <a:srcRect/>
          <a:stretch>
            <a:fillRect/>
          </a:stretch>
        </a:blipFill>
      </dgm:spPr>
    </dgm:pt>
  </dgm:ptLst>
  <dgm:cxnLst>
    <dgm:cxn modelId="{E3EDD512-D5E0-A343-8416-004E3A2153B8}" type="presOf" srcId="{7AB9FB48-6716-2044-B2F8-CD33B6C699DF}" destId="{57523B09-44E4-7E4A-8D9B-622774A57D36}" srcOrd="0" destOrd="0" presId="urn:microsoft.com/office/officeart/2008/layout/PictureGrid"/>
    <dgm:cxn modelId="{ED1D451A-C14E-A047-823F-0BA453EE183E}" type="presOf" srcId="{427A0E6F-4C02-2949-AFDF-FE5377B82017}" destId="{A80483BD-527F-3945-8D82-F82E0BE74AB2}" srcOrd="0" destOrd="0" presId="urn:microsoft.com/office/officeart/2008/layout/PictureGrid"/>
    <dgm:cxn modelId="{C4D7222A-9011-164F-899F-0C48AA95392F}" srcId="{5DE2BA37-3877-B046-BD35-56C7C33A0045}" destId="{6D1507C9-FEC8-0546-9379-2D09E97B78BA}" srcOrd="1" destOrd="0" parTransId="{DBE5B43F-972F-F340-B301-27B9668C97A5}" sibTransId="{51C38C9A-45AC-8741-A513-BC42F2A0481D}"/>
    <dgm:cxn modelId="{53166E48-8D12-5B42-9661-5F7C38F78B06}" srcId="{5DE2BA37-3877-B046-BD35-56C7C33A0045}" destId="{7AB9FB48-6716-2044-B2F8-CD33B6C699DF}" srcOrd="0" destOrd="0" parTransId="{9FF89162-08FB-BB4C-ADC2-BB08A84A9E07}" sibTransId="{686FEC15-F8F9-B946-8880-664B7E5AC952}"/>
    <dgm:cxn modelId="{2F300692-9ECE-824E-9047-4B068213C3A1}" type="presOf" srcId="{5DE2BA37-3877-B046-BD35-56C7C33A0045}" destId="{33BC0033-EAAD-8240-A8FB-153972DB8913}" srcOrd="0" destOrd="0" presId="urn:microsoft.com/office/officeart/2008/layout/PictureGrid"/>
    <dgm:cxn modelId="{FDA929A0-05E8-B048-8914-4AC763F4DA80}" type="presOf" srcId="{9172D4F8-DC61-A141-998E-8189FA6F3353}" destId="{017D921A-052C-DB4A-8DDF-325A4A159A9C}" srcOrd="0" destOrd="0" presId="urn:microsoft.com/office/officeart/2008/layout/PictureGrid"/>
    <dgm:cxn modelId="{A1DC49B3-5775-984E-96E2-6E7C71E0C890}" type="presOf" srcId="{6D1507C9-FEC8-0546-9379-2D09E97B78BA}" destId="{1954E013-5A5F-DB46-B6DE-38CFCCE8A872}" srcOrd="0" destOrd="0" presId="urn:microsoft.com/office/officeart/2008/layout/PictureGrid"/>
    <dgm:cxn modelId="{E8CD88E0-45D2-C448-B9DD-0EBF365270AD}" srcId="{5DE2BA37-3877-B046-BD35-56C7C33A0045}" destId="{9172D4F8-DC61-A141-998E-8189FA6F3353}" srcOrd="3" destOrd="0" parTransId="{5C865B80-55B4-754F-9317-FA80FB3EE936}" sibTransId="{3C542E85-EE42-9348-9985-1C28CAE88F9F}"/>
    <dgm:cxn modelId="{DEB1A3ED-5620-8348-B6CB-CEEB382C6199}" srcId="{5DE2BA37-3877-B046-BD35-56C7C33A0045}" destId="{427A0E6F-4C02-2949-AFDF-FE5377B82017}" srcOrd="2" destOrd="0" parTransId="{633D984E-F605-3945-9F05-1C6E3A2EE53B}" sibTransId="{BEF71EC2-F517-1E4D-A750-31831D9C763C}"/>
    <dgm:cxn modelId="{357CFD44-A4A0-5842-A5E0-3CA0D5D9DEB0}" type="presParOf" srcId="{33BC0033-EAAD-8240-A8FB-153972DB8913}" destId="{D66F9551-D9FD-F943-AD0B-7C4DB2C14A48}" srcOrd="0" destOrd="0" presId="urn:microsoft.com/office/officeart/2008/layout/PictureGrid"/>
    <dgm:cxn modelId="{93AE55A3-F78A-3A4C-BB21-011FB815D71D}" type="presParOf" srcId="{D66F9551-D9FD-F943-AD0B-7C4DB2C14A48}" destId="{57523B09-44E4-7E4A-8D9B-622774A57D36}" srcOrd="0" destOrd="0" presId="urn:microsoft.com/office/officeart/2008/layout/PictureGrid"/>
    <dgm:cxn modelId="{E6228530-41F3-D142-9996-37FD2F3187D6}" type="presParOf" srcId="{D66F9551-D9FD-F943-AD0B-7C4DB2C14A48}" destId="{359F8F94-60B0-9248-A0E3-BB95C35447BC}" srcOrd="1" destOrd="0" presId="urn:microsoft.com/office/officeart/2008/layout/PictureGrid"/>
    <dgm:cxn modelId="{35120CAD-2BD2-5A45-940C-7266897B611A}" type="presParOf" srcId="{33BC0033-EAAD-8240-A8FB-153972DB8913}" destId="{84D8199A-464C-EF47-8D57-027038457F8D}" srcOrd="1" destOrd="0" presId="urn:microsoft.com/office/officeart/2008/layout/PictureGrid"/>
    <dgm:cxn modelId="{E9010946-C294-E745-AAEF-22DBC8107683}" type="presParOf" srcId="{33BC0033-EAAD-8240-A8FB-153972DB8913}" destId="{872860BB-56B2-0541-8074-22285DBC1CF1}" srcOrd="2" destOrd="0" presId="urn:microsoft.com/office/officeart/2008/layout/PictureGrid"/>
    <dgm:cxn modelId="{6419108B-6749-3C40-900B-5525FEDBE96D}" type="presParOf" srcId="{872860BB-56B2-0541-8074-22285DBC1CF1}" destId="{1954E013-5A5F-DB46-B6DE-38CFCCE8A872}" srcOrd="0" destOrd="0" presId="urn:microsoft.com/office/officeart/2008/layout/PictureGrid"/>
    <dgm:cxn modelId="{769A60A0-2F7D-3047-8A9B-CF28BA4BC292}" type="presParOf" srcId="{872860BB-56B2-0541-8074-22285DBC1CF1}" destId="{9A0DC128-32D6-0F4D-912B-716703618D76}" srcOrd="1" destOrd="0" presId="urn:microsoft.com/office/officeart/2008/layout/PictureGrid"/>
    <dgm:cxn modelId="{44B31676-DAD4-3E4B-9DA6-10A96749FA80}" type="presParOf" srcId="{33BC0033-EAAD-8240-A8FB-153972DB8913}" destId="{4B3A0964-C50B-0445-81F1-78C57D21CE4D}" srcOrd="3" destOrd="0" presId="urn:microsoft.com/office/officeart/2008/layout/PictureGrid"/>
    <dgm:cxn modelId="{2D52A48D-B5CE-1448-B87F-DC629DB94209}" type="presParOf" srcId="{33BC0033-EAAD-8240-A8FB-153972DB8913}" destId="{CF8ACF7B-6611-D14E-963F-C3B78E502592}" srcOrd="4" destOrd="0" presId="urn:microsoft.com/office/officeart/2008/layout/PictureGrid"/>
    <dgm:cxn modelId="{C57B346F-0E1C-A44F-BABE-CBB4114FDF5C}" type="presParOf" srcId="{CF8ACF7B-6611-D14E-963F-C3B78E502592}" destId="{A80483BD-527F-3945-8D82-F82E0BE74AB2}" srcOrd="0" destOrd="0" presId="urn:microsoft.com/office/officeart/2008/layout/PictureGrid"/>
    <dgm:cxn modelId="{0D683831-E46C-A44A-8CD1-0B5BB56EB7C9}" type="presParOf" srcId="{CF8ACF7B-6611-D14E-963F-C3B78E502592}" destId="{0748D14A-731C-7645-A5C3-A4A731867D06}" srcOrd="1" destOrd="0" presId="urn:microsoft.com/office/officeart/2008/layout/PictureGrid"/>
    <dgm:cxn modelId="{82F32EDF-8CBC-6B41-8BF5-27E6835BDB09}" type="presParOf" srcId="{33BC0033-EAAD-8240-A8FB-153972DB8913}" destId="{713949F9-054E-CD48-A107-F742768D011C}" srcOrd="5" destOrd="0" presId="urn:microsoft.com/office/officeart/2008/layout/PictureGrid"/>
    <dgm:cxn modelId="{C97F6FB5-7021-3449-BE6F-6799AD2D878C}" type="presParOf" srcId="{33BC0033-EAAD-8240-A8FB-153972DB8913}" destId="{80735190-7DDA-6942-BFF5-4697E819EA91}" srcOrd="6" destOrd="0" presId="urn:microsoft.com/office/officeart/2008/layout/PictureGrid"/>
    <dgm:cxn modelId="{E51B09FD-DE51-D54A-A69C-A7F3499109C7}" type="presParOf" srcId="{80735190-7DDA-6942-BFF5-4697E819EA91}" destId="{017D921A-052C-DB4A-8DDF-325A4A159A9C}" srcOrd="0" destOrd="0" presId="urn:microsoft.com/office/officeart/2008/layout/PictureGrid"/>
    <dgm:cxn modelId="{A77D8D67-0ABA-D148-9CB2-B0A41B8D33C7}" type="presParOf" srcId="{80735190-7DDA-6942-BFF5-4697E819EA91}" destId="{26DEAEE6-BB98-5E49-9B00-A0F118282CCD}" srcOrd="1" destOrd="0" presId="urn:microsoft.com/office/officeart/2008/layout/PictureGri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F6633A-83A2-43A4-A65E-50CBC337B8D2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31E9FDE-541F-4677-931B-6279770195B3}">
      <dgm:prSet phldrT="[Text]"/>
      <dgm:spPr>
        <a:solidFill>
          <a:srgbClr val="822433"/>
        </a:solidFill>
      </dgm:spPr>
      <dgm:t>
        <a:bodyPr/>
        <a:lstStyle/>
        <a:p>
          <a:r>
            <a:rPr lang="en-GB" dirty="0"/>
            <a:t>Limitations</a:t>
          </a:r>
        </a:p>
      </dgm:t>
    </dgm:pt>
    <dgm:pt modelId="{D9C2EC1B-87BE-46A3-ADB3-E5BBF9A27BCA}" type="parTrans" cxnId="{5C45D8E1-44CA-4C0D-89E1-F35153A04D64}">
      <dgm:prSet/>
      <dgm:spPr/>
      <dgm:t>
        <a:bodyPr/>
        <a:lstStyle/>
        <a:p>
          <a:endParaRPr lang="en-GB"/>
        </a:p>
      </dgm:t>
    </dgm:pt>
    <dgm:pt modelId="{FA00A75A-BFE9-47DC-A50B-56BAAD493546}" type="sibTrans" cxnId="{5C45D8E1-44CA-4C0D-89E1-F35153A04D64}">
      <dgm:prSet/>
      <dgm:spPr/>
      <dgm:t>
        <a:bodyPr/>
        <a:lstStyle/>
        <a:p>
          <a:endParaRPr lang="en-GB"/>
        </a:p>
      </dgm:t>
    </dgm:pt>
    <dgm:pt modelId="{01772F5E-734D-4054-A37C-949E6CE66163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altLang="en-US" sz="1200" dirty="0">
              <a:solidFill>
                <a:schemeClr val="bg2"/>
              </a:solidFill>
              <a:latin typeface="+mj-lt"/>
            </a:rPr>
            <a:t>Computational cost: each evaluation requires full CNN training.  
Tested on a single dataset — results may vary across domains.  </a:t>
          </a:r>
          <a:endParaRPr lang="en-GB" sz="1200" dirty="0"/>
        </a:p>
      </dgm:t>
    </dgm:pt>
    <dgm:pt modelId="{5CF43BB3-DD7F-4F67-AF1D-3733F565B641}" type="parTrans" cxnId="{E23E7F03-1C0E-4903-AFEC-BF70BBDC7550}">
      <dgm:prSet/>
      <dgm:spPr/>
      <dgm:t>
        <a:bodyPr/>
        <a:lstStyle/>
        <a:p>
          <a:endParaRPr lang="en-GB"/>
        </a:p>
      </dgm:t>
    </dgm:pt>
    <dgm:pt modelId="{3C0CFD03-F194-44A2-B3BA-9687E8A8084B}" type="sibTrans" cxnId="{E23E7F03-1C0E-4903-AFEC-BF70BBDC7550}">
      <dgm:prSet/>
      <dgm:spPr/>
      <dgm:t>
        <a:bodyPr/>
        <a:lstStyle/>
        <a:p>
          <a:endParaRPr lang="en-GB"/>
        </a:p>
      </dgm:t>
    </dgm:pt>
    <dgm:pt modelId="{950C36EA-5AF7-4708-8F62-8270FECB4646}">
      <dgm:prSet phldrT="[Text]"/>
      <dgm:spPr>
        <a:solidFill>
          <a:srgbClr val="822433"/>
        </a:solidFill>
      </dgm:spPr>
      <dgm:t>
        <a:bodyPr/>
        <a:lstStyle/>
        <a:p>
          <a:r>
            <a:rPr lang="en-GB" dirty="0"/>
            <a:t>Future Work</a:t>
          </a:r>
        </a:p>
      </dgm:t>
    </dgm:pt>
    <dgm:pt modelId="{CFF14A34-D576-44F0-94A2-59A5890B2F1A}" type="parTrans" cxnId="{D49EB0D0-41D5-44ED-8005-4F969FA44DA9}">
      <dgm:prSet/>
      <dgm:spPr/>
      <dgm:t>
        <a:bodyPr/>
        <a:lstStyle/>
        <a:p>
          <a:endParaRPr lang="en-GB"/>
        </a:p>
      </dgm:t>
    </dgm:pt>
    <dgm:pt modelId="{A56D613C-AED4-4876-AD90-19B226CEE12B}" type="sibTrans" cxnId="{D49EB0D0-41D5-44ED-8005-4F969FA44DA9}">
      <dgm:prSet/>
      <dgm:spPr/>
      <dgm:t>
        <a:bodyPr/>
        <a:lstStyle/>
        <a:p>
          <a:endParaRPr lang="en-GB"/>
        </a:p>
      </dgm:t>
    </dgm:pt>
    <dgm:pt modelId="{AB25C28E-BE5D-41AC-AF74-A2415B91377F}">
      <dgm:prSet phldrT="[Text]" custT="1"/>
      <dgm:spPr/>
      <dgm:t>
        <a:bodyPr/>
        <a:lstStyle/>
        <a:p>
          <a:pPr rtl="0">
            <a:buClrTx/>
            <a:buSzTx/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bg2"/>
              </a:solidFill>
              <a:latin typeface="+mj-lt"/>
            </a:rPr>
            <a:t>Apply FFO to deeper and more modern architectures (</a:t>
          </a:r>
          <a:r>
            <a:rPr lang="en-US" sz="1200" dirty="0" err="1">
              <a:solidFill>
                <a:schemeClr val="bg2"/>
              </a:solidFill>
              <a:latin typeface="+mj-lt"/>
            </a:rPr>
            <a:t>ResNet</a:t>
          </a:r>
          <a:r>
            <a:rPr lang="en-US" sz="1200" dirty="0">
              <a:solidFill>
                <a:schemeClr val="bg2"/>
              </a:solidFill>
              <a:latin typeface="+mj-lt"/>
            </a:rPr>
            <a:t>, </a:t>
          </a:r>
          <a:r>
            <a:rPr lang="en-US" sz="1200" dirty="0" err="1">
              <a:solidFill>
                <a:schemeClr val="bg2"/>
              </a:solidFill>
              <a:latin typeface="+mj-lt"/>
            </a:rPr>
            <a:t>DenseNet</a:t>
          </a:r>
          <a:r>
            <a:rPr lang="en-US" sz="1200" dirty="0">
              <a:solidFill>
                <a:schemeClr val="bg2"/>
              </a:solidFill>
              <a:latin typeface="+mj-lt"/>
            </a:rPr>
            <a:t>, </a:t>
          </a:r>
          <a:r>
            <a:rPr lang="en-US" sz="1200" dirty="0" err="1">
              <a:solidFill>
                <a:schemeClr val="bg2"/>
              </a:solidFill>
              <a:latin typeface="+mj-lt"/>
            </a:rPr>
            <a:t>EfficientNet</a:t>
          </a:r>
          <a:r>
            <a:rPr lang="en-US" sz="1200" dirty="0">
              <a:solidFill>
                <a:schemeClr val="bg2"/>
              </a:solidFill>
              <a:latin typeface="+mj-lt"/>
            </a:rPr>
            <a:t>).  
Extend to 3D MRI or multimodal medical datasets.  
Integrate FFO with Bayesian or hybrid metaheuristics.  
Explore multi-objective optimization (accuracy vs runtime).</a:t>
          </a:r>
          <a:endParaRPr lang="en-GB" sz="1200" dirty="0">
            <a:solidFill>
              <a:schemeClr val="bg2"/>
            </a:solidFill>
            <a:latin typeface="+mj-lt"/>
          </a:endParaRPr>
        </a:p>
      </dgm:t>
    </dgm:pt>
    <dgm:pt modelId="{3598508B-ACC3-4F60-BCB0-15DA23381BE9}" type="sibTrans" cxnId="{B20B4DC3-7F1E-4939-896E-A29A6018A9E7}">
      <dgm:prSet/>
      <dgm:spPr/>
      <dgm:t>
        <a:bodyPr/>
        <a:lstStyle/>
        <a:p>
          <a:endParaRPr lang="en-GB"/>
        </a:p>
      </dgm:t>
    </dgm:pt>
    <dgm:pt modelId="{980F630E-A65B-419D-B701-FA86A44365D8}" type="parTrans" cxnId="{B20B4DC3-7F1E-4939-896E-A29A6018A9E7}">
      <dgm:prSet/>
      <dgm:spPr/>
      <dgm:t>
        <a:bodyPr/>
        <a:lstStyle/>
        <a:p>
          <a:endParaRPr lang="en-GB"/>
        </a:p>
      </dgm:t>
    </dgm:pt>
    <dgm:pt modelId="{2CFF09E9-5307-C349-910E-47D3F25D80D7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altLang="en-US" sz="1200" dirty="0">
              <a:solidFill>
                <a:schemeClr val="bg2"/>
              </a:solidFill>
              <a:latin typeface="+mj-lt"/>
            </a:rPr>
            <a:t>Small number of evaluation trials (200) and only 2 random seeds per method was tested restricting statistical robustness.</a:t>
          </a:r>
          <a:endParaRPr lang="en-GB" sz="1200" dirty="0"/>
        </a:p>
      </dgm:t>
    </dgm:pt>
    <dgm:pt modelId="{A8AB312F-4175-DB4F-B638-A24CCEB40AC1}" type="parTrans" cxnId="{9FF085A5-DB77-7D4B-A17F-09CF107590F7}">
      <dgm:prSet/>
      <dgm:spPr/>
    </dgm:pt>
    <dgm:pt modelId="{3B701D62-457F-CF43-9075-40125EF57A04}" type="sibTrans" cxnId="{9FF085A5-DB77-7D4B-A17F-09CF107590F7}">
      <dgm:prSet/>
      <dgm:spPr/>
    </dgm:pt>
    <dgm:pt modelId="{89D98855-9A0A-3344-A770-77D7EB5AFE36}">
      <dgm:prSet phldrT="[Text]"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altLang="en-US" sz="1200" dirty="0">
              <a:solidFill>
                <a:schemeClr val="bg2"/>
              </a:solidFill>
              <a:latin typeface="+mj-lt"/>
            </a:rPr>
            <a:t>Only tested on VGG16 so sensitivity to architecture was not examined
Only evaluated against PSO</a:t>
          </a:r>
          <a:endParaRPr lang="en-GB" sz="1200" dirty="0"/>
        </a:p>
      </dgm:t>
    </dgm:pt>
    <dgm:pt modelId="{E8B6CC7E-37C5-3641-B0D6-1E067602F5CA}" type="parTrans" cxnId="{1876594D-439F-1949-A124-36298E2B25CC}">
      <dgm:prSet/>
      <dgm:spPr/>
    </dgm:pt>
    <dgm:pt modelId="{B4128DE7-0B05-7B46-9D68-23A02290A5B4}" type="sibTrans" cxnId="{1876594D-439F-1949-A124-36298E2B25CC}">
      <dgm:prSet/>
      <dgm:spPr/>
    </dgm:pt>
    <dgm:pt modelId="{E992C7C8-72E5-EF44-9E22-74686766FE1A}">
      <dgm:prSet phldrT="[Text]" custT="1"/>
      <dgm:spPr/>
      <dgm:t>
        <a:bodyPr/>
        <a:lstStyle/>
        <a:p>
          <a:pPr rtl="0">
            <a:buClrTx/>
            <a:buSzTx/>
            <a:buFont typeface="Arial" panose="020B0604020202020204" pitchFamily="34" charset="0"/>
            <a:buChar char="•"/>
          </a:pPr>
          <a:r>
            <a:rPr lang="en-US" sz="1200" dirty="0">
              <a:solidFill>
                <a:schemeClr val="bg2"/>
              </a:solidFill>
              <a:latin typeface="+mj-lt"/>
            </a:rPr>
            <a:t>Evaluate hybrid metaheuristics (FFO-PSO, FFO-GWO) for improved convergence.</a:t>
          </a:r>
          <a:endParaRPr lang="en-GB" sz="1200" dirty="0">
            <a:solidFill>
              <a:schemeClr val="bg2"/>
            </a:solidFill>
            <a:latin typeface="+mj-lt"/>
          </a:endParaRPr>
        </a:p>
      </dgm:t>
    </dgm:pt>
    <dgm:pt modelId="{EB91A15E-61BA-E84C-8264-8892AFFF4726}" type="parTrans" cxnId="{EB76E5A9-25E3-E649-A354-4D93AFFFEE1F}">
      <dgm:prSet/>
      <dgm:spPr/>
    </dgm:pt>
    <dgm:pt modelId="{EDDE9FCC-9125-2C48-A40B-CDB3596E17FC}" type="sibTrans" cxnId="{EB76E5A9-25E3-E649-A354-4D93AFFFEE1F}">
      <dgm:prSet/>
      <dgm:spPr/>
    </dgm:pt>
    <dgm:pt modelId="{F26DC74D-D58A-462C-BD7D-C7FAB849E69F}" type="pres">
      <dgm:prSet presAssocID="{FBF6633A-83A2-43A4-A65E-50CBC337B8D2}" presName="Name0" presStyleCnt="0">
        <dgm:presLayoutVars>
          <dgm:dir/>
          <dgm:animLvl val="lvl"/>
          <dgm:resizeHandles val="exact"/>
        </dgm:presLayoutVars>
      </dgm:prSet>
      <dgm:spPr/>
    </dgm:pt>
    <dgm:pt modelId="{3DF4717C-4C4D-4A5D-BBAC-E5875043023A}" type="pres">
      <dgm:prSet presAssocID="{F31E9FDE-541F-4677-931B-6279770195B3}" presName="composite" presStyleCnt="0"/>
      <dgm:spPr/>
    </dgm:pt>
    <dgm:pt modelId="{344F45C3-3A3B-4596-8E18-CE4CB0192E8A}" type="pres">
      <dgm:prSet presAssocID="{F31E9FDE-541F-4677-931B-6279770195B3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4990345D-B954-45E2-9929-6ACB626E6C2A}" type="pres">
      <dgm:prSet presAssocID="{F31E9FDE-541F-4677-931B-6279770195B3}" presName="desTx" presStyleLbl="alignAccFollowNode1" presStyleIdx="0" presStyleCnt="2">
        <dgm:presLayoutVars>
          <dgm:bulletEnabled val="1"/>
        </dgm:presLayoutVars>
      </dgm:prSet>
      <dgm:spPr/>
    </dgm:pt>
    <dgm:pt modelId="{B2E5F2C3-3347-4C3B-8D15-BA1579989298}" type="pres">
      <dgm:prSet presAssocID="{FA00A75A-BFE9-47DC-A50B-56BAAD493546}" presName="space" presStyleCnt="0"/>
      <dgm:spPr/>
    </dgm:pt>
    <dgm:pt modelId="{5EFA0763-F107-4E0D-82BB-27BF592A16C5}" type="pres">
      <dgm:prSet presAssocID="{950C36EA-5AF7-4708-8F62-8270FECB4646}" presName="composite" presStyleCnt="0"/>
      <dgm:spPr/>
    </dgm:pt>
    <dgm:pt modelId="{576DD550-6D88-4CA4-85D1-364A134BD5C0}" type="pres">
      <dgm:prSet presAssocID="{950C36EA-5AF7-4708-8F62-8270FECB464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E3DD1AA6-866D-4E58-B6B2-A66013A816F6}" type="pres">
      <dgm:prSet presAssocID="{950C36EA-5AF7-4708-8F62-8270FECB464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E23E7F03-1C0E-4903-AFEC-BF70BBDC7550}" srcId="{F31E9FDE-541F-4677-931B-6279770195B3}" destId="{01772F5E-734D-4054-A37C-949E6CE66163}" srcOrd="0" destOrd="0" parTransId="{5CF43BB3-DD7F-4F67-AF1D-3733F565B641}" sibTransId="{3C0CFD03-F194-44A2-B3BA-9687E8A8084B}"/>
    <dgm:cxn modelId="{0A02C618-856C-494A-90FF-CD6C6BF228B1}" type="presOf" srcId="{F31E9FDE-541F-4677-931B-6279770195B3}" destId="{344F45C3-3A3B-4596-8E18-CE4CB0192E8A}" srcOrd="0" destOrd="0" presId="urn:microsoft.com/office/officeart/2005/8/layout/hList1"/>
    <dgm:cxn modelId="{91214040-50C4-443C-AD6E-2241910FA978}" type="presOf" srcId="{FBF6633A-83A2-43A4-A65E-50CBC337B8D2}" destId="{F26DC74D-D58A-462C-BD7D-C7FAB849E69F}" srcOrd="0" destOrd="0" presId="urn:microsoft.com/office/officeart/2005/8/layout/hList1"/>
    <dgm:cxn modelId="{1876594D-439F-1949-A124-36298E2B25CC}" srcId="{F31E9FDE-541F-4677-931B-6279770195B3}" destId="{89D98855-9A0A-3344-A770-77D7EB5AFE36}" srcOrd="2" destOrd="0" parTransId="{E8B6CC7E-37C5-3641-B0D6-1E067602F5CA}" sibTransId="{B4128DE7-0B05-7B46-9D68-23A02290A5B4}"/>
    <dgm:cxn modelId="{F6473559-5224-FE44-9E1C-2E722E7A76E7}" type="presOf" srcId="{89D98855-9A0A-3344-A770-77D7EB5AFE36}" destId="{4990345D-B954-45E2-9929-6ACB626E6C2A}" srcOrd="0" destOrd="2" presId="urn:microsoft.com/office/officeart/2005/8/layout/hList1"/>
    <dgm:cxn modelId="{B5B48D59-1581-2C4F-A029-FB9DB63B5AF5}" type="presOf" srcId="{E992C7C8-72E5-EF44-9E22-74686766FE1A}" destId="{E3DD1AA6-866D-4E58-B6B2-A66013A816F6}" srcOrd="0" destOrd="1" presId="urn:microsoft.com/office/officeart/2005/8/layout/hList1"/>
    <dgm:cxn modelId="{74748B84-2320-4799-82EA-1AADA3FAF424}" type="presOf" srcId="{01772F5E-734D-4054-A37C-949E6CE66163}" destId="{4990345D-B954-45E2-9929-6ACB626E6C2A}" srcOrd="0" destOrd="0" presId="urn:microsoft.com/office/officeart/2005/8/layout/hList1"/>
    <dgm:cxn modelId="{9FF085A5-DB77-7D4B-A17F-09CF107590F7}" srcId="{F31E9FDE-541F-4677-931B-6279770195B3}" destId="{2CFF09E9-5307-C349-910E-47D3F25D80D7}" srcOrd="1" destOrd="0" parTransId="{A8AB312F-4175-DB4F-B638-A24CCEB40AC1}" sibTransId="{3B701D62-457F-CF43-9075-40125EF57A04}"/>
    <dgm:cxn modelId="{EB76E5A9-25E3-E649-A354-4D93AFFFEE1F}" srcId="{950C36EA-5AF7-4708-8F62-8270FECB4646}" destId="{E992C7C8-72E5-EF44-9E22-74686766FE1A}" srcOrd="1" destOrd="0" parTransId="{EB91A15E-61BA-E84C-8264-8892AFFF4726}" sibTransId="{EDDE9FCC-9125-2C48-A40B-CDB3596E17FC}"/>
    <dgm:cxn modelId="{138DF4B7-2A55-7C4B-82DF-0FAEA35C82AB}" type="presOf" srcId="{2CFF09E9-5307-C349-910E-47D3F25D80D7}" destId="{4990345D-B954-45E2-9929-6ACB626E6C2A}" srcOrd="0" destOrd="1" presId="urn:microsoft.com/office/officeart/2005/8/layout/hList1"/>
    <dgm:cxn modelId="{B20B4DC3-7F1E-4939-896E-A29A6018A9E7}" srcId="{950C36EA-5AF7-4708-8F62-8270FECB4646}" destId="{AB25C28E-BE5D-41AC-AF74-A2415B91377F}" srcOrd="0" destOrd="0" parTransId="{980F630E-A65B-419D-B701-FA86A44365D8}" sibTransId="{3598508B-ACC3-4F60-BCB0-15DA23381BE9}"/>
    <dgm:cxn modelId="{827465CF-D811-493A-AB79-A049929C5199}" type="presOf" srcId="{950C36EA-5AF7-4708-8F62-8270FECB4646}" destId="{576DD550-6D88-4CA4-85D1-364A134BD5C0}" srcOrd="0" destOrd="0" presId="urn:microsoft.com/office/officeart/2005/8/layout/hList1"/>
    <dgm:cxn modelId="{D49EB0D0-41D5-44ED-8005-4F969FA44DA9}" srcId="{FBF6633A-83A2-43A4-A65E-50CBC337B8D2}" destId="{950C36EA-5AF7-4708-8F62-8270FECB4646}" srcOrd="1" destOrd="0" parTransId="{CFF14A34-D576-44F0-94A2-59A5890B2F1A}" sibTransId="{A56D613C-AED4-4876-AD90-19B226CEE12B}"/>
    <dgm:cxn modelId="{5C45D8E1-44CA-4C0D-89E1-F35153A04D64}" srcId="{FBF6633A-83A2-43A4-A65E-50CBC337B8D2}" destId="{F31E9FDE-541F-4677-931B-6279770195B3}" srcOrd="0" destOrd="0" parTransId="{D9C2EC1B-87BE-46A3-ADB3-E5BBF9A27BCA}" sibTransId="{FA00A75A-BFE9-47DC-A50B-56BAAD493546}"/>
    <dgm:cxn modelId="{5A8DCCEF-B0AB-47A3-8CA8-47BB7D9F570D}" type="presOf" srcId="{AB25C28E-BE5D-41AC-AF74-A2415B91377F}" destId="{E3DD1AA6-866D-4E58-B6B2-A66013A816F6}" srcOrd="0" destOrd="0" presId="urn:microsoft.com/office/officeart/2005/8/layout/hList1"/>
    <dgm:cxn modelId="{D0FE7AAE-6733-44BB-A4EE-E71CEEFDFEFC}" type="presParOf" srcId="{F26DC74D-D58A-462C-BD7D-C7FAB849E69F}" destId="{3DF4717C-4C4D-4A5D-BBAC-E5875043023A}" srcOrd="0" destOrd="0" presId="urn:microsoft.com/office/officeart/2005/8/layout/hList1"/>
    <dgm:cxn modelId="{6D67C743-ECAC-4BF9-BCBE-5638DC16076B}" type="presParOf" srcId="{3DF4717C-4C4D-4A5D-BBAC-E5875043023A}" destId="{344F45C3-3A3B-4596-8E18-CE4CB0192E8A}" srcOrd="0" destOrd="0" presId="urn:microsoft.com/office/officeart/2005/8/layout/hList1"/>
    <dgm:cxn modelId="{BC57542A-47E7-4AAF-951E-04AA8F04FD86}" type="presParOf" srcId="{3DF4717C-4C4D-4A5D-BBAC-E5875043023A}" destId="{4990345D-B954-45E2-9929-6ACB626E6C2A}" srcOrd="1" destOrd="0" presId="urn:microsoft.com/office/officeart/2005/8/layout/hList1"/>
    <dgm:cxn modelId="{28276175-6BA0-4905-ADFA-455DDF6FE34C}" type="presParOf" srcId="{F26DC74D-D58A-462C-BD7D-C7FAB849E69F}" destId="{B2E5F2C3-3347-4C3B-8D15-BA1579989298}" srcOrd="1" destOrd="0" presId="urn:microsoft.com/office/officeart/2005/8/layout/hList1"/>
    <dgm:cxn modelId="{6D973A3B-F7ED-4794-AE7D-577070141150}" type="presParOf" srcId="{F26DC74D-D58A-462C-BD7D-C7FAB849E69F}" destId="{5EFA0763-F107-4E0D-82BB-27BF592A16C5}" srcOrd="2" destOrd="0" presId="urn:microsoft.com/office/officeart/2005/8/layout/hList1"/>
    <dgm:cxn modelId="{E4F91872-8D75-45FF-8F1B-FADB65B7EEB3}" type="presParOf" srcId="{5EFA0763-F107-4E0D-82BB-27BF592A16C5}" destId="{576DD550-6D88-4CA4-85D1-364A134BD5C0}" srcOrd="0" destOrd="0" presId="urn:microsoft.com/office/officeart/2005/8/layout/hList1"/>
    <dgm:cxn modelId="{990F10F1-CD6E-49FB-89FB-4AC7610DEB0D}" type="presParOf" srcId="{5EFA0763-F107-4E0D-82BB-27BF592A16C5}" destId="{E3DD1AA6-866D-4E58-B6B2-A66013A816F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23B09-44E4-7E4A-8D9B-622774A57D36}">
      <dsp:nvSpPr>
        <dsp:cNvPr id="0" name=""/>
        <dsp:cNvSpPr/>
      </dsp:nvSpPr>
      <dsp:spPr>
        <a:xfrm>
          <a:off x="413991" y="23820"/>
          <a:ext cx="1030837" cy="15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0480" rIns="30480" bIns="0" numCol="1" spcCol="1270" anchor="b" anchorCtr="0">
          <a:noAutofit/>
        </a:bodyPr>
        <a:lstStyle/>
        <a:p>
          <a:pPr marL="0" lvl="0" indent="0" algn="l" defTabSz="355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i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Glioma tumor sample</a:t>
          </a:r>
        </a:p>
      </dsp:txBody>
      <dsp:txXfrm>
        <a:off x="413991" y="23820"/>
        <a:ext cx="1030837" cy="154625"/>
      </dsp:txXfrm>
    </dsp:sp>
    <dsp:sp modelId="{359F8F94-60B0-9248-A0E3-BB95C35447BC}">
      <dsp:nvSpPr>
        <dsp:cNvPr id="0" name=""/>
        <dsp:cNvSpPr/>
      </dsp:nvSpPr>
      <dsp:spPr>
        <a:xfrm>
          <a:off x="413991" y="209093"/>
          <a:ext cx="1030837" cy="1030837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54E013-5A5F-DB46-B6DE-38CFCCE8A872}">
      <dsp:nvSpPr>
        <dsp:cNvPr id="0" name=""/>
        <dsp:cNvSpPr/>
      </dsp:nvSpPr>
      <dsp:spPr>
        <a:xfrm>
          <a:off x="1553796" y="23820"/>
          <a:ext cx="1030837" cy="15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Meningioma tumor sample</a:t>
          </a:r>
        </a:p>
      </dsp:txBody>
      <dsp:txXfrm>
        <a:off x="1553796" y="23820"/>
        <a:ext cx="1030837" cy="154625"/>
      </dsp:txXfrm>
    </dsp:sp>
    <dsp:sp modelId="{9A0DC128-32D6-0F4D-912B-716703618D76}">
      <dsp:nvSpPr>
        <dsp:cNvPr id="0" name=""/>
        <dsp:cNvSpPr/>
      </dsp:nvSpPr>
      <dsp:spPr>
        <a:xfrm>
          <a:off x="1553796" y="209093"/>
          <a:ext cx="1030837" cy="1030837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483BD-527F-3945-8D82-F82E0BE74AB2}">
      <dsp:nvSpPr>
        <dsp:cNvPr id="0" name=""/>
        <dsp:cNvSpPr/>
      </dsp:nvSpPr>
      <dsp:spPr>
        <a:xfrm>
          <a:off x="413991" y="1343014"/>
          <a:ext cx="1030837" cy="15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Pituitary tumor sample</a:t>
          </a:r>
        </a:p>
      </dsp:txBody>
      <dsp:txXfrm>
        <a:off x="413991" y="1343014"/>
        <a:ext cx="1030837" cy="154625"/>
      </dsp:txXfrm>
    </dsp:sp>
    <dsp:sp modelId="{0748D14A-731C-7645-A5C3-A4A731867D06}">
      <dsp:nvSpPr>
        <dsp:cNvPr id="0" name=""/>
        <dsp:cNvSpPr/>
      </dsp:nvSpPr>
      <dsp:spPr>
        <a:xfrm>
          <a:off x="413991" y="1528287"/>
          <a:ext cx="1030837" cy="1030837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7D921A-052C-DB4A-8DDF-325A4A159A9C}">
      <dsp:nvSpPr>
        <dsp:cNvPr id="0" name=""/>
        <dsp:cNvSpPr/>
      </dsp:nvSpPr>
      <dsp:spPr>
        <a:xfrm>
          <a:off x="1553796" y="1343014"/>
          <a:ext cx="1030837" cy="1546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6670" rIns="26670" bIns="0" numCol="1" spcCol="1270" anchor="b" anchorCtr="0">
          <a:noAutofit/>
        </a:bodyPr>
        <a:lstStyle/>
        <a:p>
          <a:pPr marL="0" lvl="0" indent="0" algn="l" defTabSz="311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i="1" kern="1200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rPr>
            <a:t>Healthy brain sample</a:t>
          </a:r>
        </a:p>
      </dsp:txBody>
      <dsp:txXfrm>
        <a:off x="1553796" y="1343014"/>
        <a:ext cx="1030837" cy="154625"/>
      </dsp:txXfrm>
    </dsp:sp>
    <dsp:sp modelId="{26DEAEE6-BB98-5E49-9B00-A0F118282CCD}">
      <dsp:nvSpPr>
        <dsp:cNvPr id="0" name=""/>
        <dsp:cNvSpPr/>
      </dsp:nvSpPr>
      <dsp:spPr>
        <a:xfrm>
          <a:off x="1551673" y="1528287"/>
          <a:ext cx="1030837" cy="1030837"/>
        </a:xfrm>
        <a:prstGeom prst="rect">
          <a:avLst/>
        </a:prstGeom>
        <a:blipFill>
          <a:blip xmlns:r="http://schemas.openxmlformats.org/officeDocument/2006/relationships" r:embed="rId4"/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4F45C3-3A3B-4596-8E18-CE4CB0192E8A}">
      <dsp:nvSpPr>
        <dsp:cNvPr id="0" name=""/>
        <dsp:cNvSpPr/>
      </dsp:nvSpPr>
      <dsp:spPr>
        <a:xfrm>
          <a:off x="35" y="439011"/>
          <a:ext cx="3434197" cy="1238400"/>
        </a:xfrm>
        <a:prstGeom prst="rect">
          <a:avLst/>
        </a:prstGeom>
        <a:solidFill>
          <a:srgbClr val="822433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Limitations</a:t>
          </a:r>
        </a:p>
      </dsp:txBody>
      <dsp:txXfrm>
        <a:off x="35" y="439011"/>
        <a:ext cx="3434197" cy="1238400"/>
      </dsp:txXfrm>
    </dsp:sp>
    <dsp:sp modelId="{4990345D-B954-45E2-9929-6ACB626E6C2A}">
      <dsp:nvSpPr>
        <dsp:cNvPr id="0" name=""/>
        <dsp:cNvSpPr/>
      </dsp:nvSpPr>
      <dsp:spPr>
        <a:xfrm>
          <a:off x="35" y="1677411"/>
          <a:ext cx="3434197" cy="19475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en-US" sz="1200" kern="1200" dirty="0">
              <a:solidFill>
                <a:schemeClr val="bg2"/>
              </a:solidFill>
              <a:latin typeface="+mj-lt"/>
            </a:rPr>
            <a:t>Computational cost: each evaluation requires full CNN training.  
Tested on a single dataset — results may vary across domains. 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en-US" sz="1200" kern="1200" dirty="0">
              <a:solidFill>
                <a:schemeClr val="bg2"/>
              </a:solidFill>
              <a:latin typeface="+mj-lt"/>
            </a:rPr>
            <a:t>Small number of evaluation trials (200) and only 2 random seeds per method was tested restricting statistical robustness.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altLang="en-US" sz="1200" kern="1200" dirty="0">
              <a:solidFill>
                <a:schemeClr val="bg2"/>
              </a:solidFill>
              <a:latin typeface="+mj-lt"/>
            </a:rPr>
            <a:t>Only tested on VGG16 so sensitivity to architecture was not examined
Only evaluated against PSO</a:t>
          </a:r>
          <a:endParaRPr lang="en-GB" sz="1200" kern="1200" dirty="0"/>
        </a:p>
      </dsp:txBody>
      <dsp:txXfrm>
        <a:off x="35" y="1677411"/>
        <a:ext cx="3434197" cy="1947577"/>
      </dsp:txXfrm>
    </dsp:sp>
    <dsp:sp modelId="{576DD550-6D88-4CA4-85D1-364A134BD5C0}">
      <dsp:nvSpPr>
        <dsp:cNvPr id="0" name=""/>
        <dsp:cNvSpPr/>
      </dsp:nvSpPr>
      <dsp:spPr>
        <a:xfrm>
          <a:off x="3915021" y="439011"/>
          <a:ext cx="3434197" cy="1238400"/>
        </a:xfrm>
        <a:prstGeom prst="rect">
          <a:avLst/>
        </a:prstGeom>
        <a:solidFill>
          <a:srgbClr val="822433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816" tIns="174752" rIns="305816" bIns="174752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300" kern="1200" dirty="0"/>
            <a:t>Future Work</a:t>
          </a:r>
        </a:p>
      </dsp:txBody>
      <dsp:txXfrm>
        <a:off x="3915021" y="439011"/>
        <a:ext cx="3434197" cy="1238400"/>
      </dsp:txXfrm>
    </dsp:sp>
    <dsp:sp modelId="{E3DD1AA6-866D-4E58-B6B2-A66013A816F6}">
      <dsp:nvSpPr>
        <dsp:cNvPr id="0" name=""/>
        <dsp:cNvSpPr/>
      </dsp:nvSpPr>
      <dsp:spPr>
        <a:xfrm>
          <a:off x="3915021" y="1677411"/>
          <a:ext cx="3434197" cy="194757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85344" bIns="96012" numCol="1" spcCol="1270" anchor="t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schemeClr val="bg2"/>
              </a:solidFill>
              <a:latin typeface="+mj-lt"/>
            </a:rPr>
            <a:t>Apply FFO to deeper and more modern architectures (</a:t>
          </a:r>
          <a:r>
            <a:rPr lang="en-US" sz="1200" kern="1200" dirty="0" err="1">
              <a:solidFill>
                <a:schemeClr val="bg2"/>
              </a:solidFill>
              <a:latin typeface="+mj-lt"/>
            </a:rPr>
            <a:t>ResNet</a:t>
          </a:r>
          <a:r>
            <a:rPr lang="en-US" sz="1200" kern="1200" dirty="0">
              <a:solidFill>
                <a:schemeClr val="bg2"/>
              </a:solidFill>
              <a:latin typeface="+mj-lt"/>
            </a:rPr>
            <a:t>, </a:t>
          </a:r>
          <a:r>
            <a:rPr lang="en-US" sz="1200" kern="1200" dirty="0" err="1">
              <a:solidFill>
                <a:schemeClr val="bg2"/>
              </a:solidFill>
              <a:latin typeface="+mj-lt"/>
            </a:rPr>
            <a:t>DenseNet</a:t>
          </a:r>
          <a:r>
            <a:rPr lang="en-US" sz="1200" kern="1200" dirty="0">
              <a:solidFill>
                <a:schemeClr val="bg2"/>
              </a:solidFill>
              <a:latin typeface="+mj-lt"/>
            </a:rPr>
            <a:t>, </a:t>
          </a:r>
          <a:r>
            <a:rPr lang="en-US" sz="1200" kern="1200" dirty="0" err="1">
              <a:solidFill>
                <a:schemeClr val="bg2"/>
              </a:solidFill>
              <a:latin typeface="+mj-lt"/>
            </a:rPr>
            <a:t>EfficientNet</a:t>
          </a:r>
          <a:r>
            <a:rPr lang="en-US" sz="1200" kern="1200" dirty="0">
              <a:solidFill>
                <a:schemeClr val="bg2"/>
              </a:solidFill>
              <a:latin typeface="+mj-lt"/>
            </a:rPr>
            <a:t>).  
Extend to 3D MRI or multimodal medical datasets.  
Integrate FFO with Bayesian or hybrid metaheuristics.  
Explore multi-objective optimization (accuracy vs runtime).</a:t>
          </a:r>
          <a:endParaRPr lang="en-GB" sz="1200" kern="1200" dirty="0">
            <a:solidFill>
              <a:schemeClr val="bg2"/>
            </a:solidFill>
            <a:latin typeface="+mj-lt"/>
          </a:endParaRP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1200" kern="1200" dirty="0">
              <a:solidFill>
                <a:schemeClr val="bg2"/>
              </a:solidFill>
              <a:latin typeface="+mj-lt"/>
            </a:rPr>
            <a:t>Evaluate hybrid metaheuristics (FFO-PSO, FFO-GWO) for improved convergence.</a:t>
          </a:r>
          <a:endParaRPr lang="en-GB" sz="1200" kern="1200" dirty="0">
            <a:solidFill>
              <a:schemeClr val="bg2"/>
            </a:solidFill>
            <a:latin typeface="+mj-lt"/>
          </a:endParaRPr>
        </a:p>
      </dsp:txBody>
      <dsp:txXfrm>
        <a:off x="3915021" y="1677411"/>
        <a:ext cx="3434197" cy="19475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Grid">
  <dgm:title val=""/>
  <dgm:desc val=""/>
  <dgm:catLst>
    <dgm:cat type="picture" pri="11000"/>
    <dgm:cat type="pictureconvert" pri="1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axis="ch" ptType="node" func="cnt" op="lte" val="4">
        <dgm:choose name="Name3">
          <dgm:if name="Name4" func="var" arg="dir" op="equ" val="norm">
            <dgm:alg type="snake">
              <dgm:param type="off" val="ctr"/>
              <dgm:param type="bkpt" val="fixed"/>
              <dgm:param type="bkPtFixedVal" val="2"/>
            </dgm:alg>
          </dgm:if>
          <dgm:else name="Name5">
            <dgm:alg type="snake">
              <dgm:param type="off" val="ctr"/>
              <dgm:param type="grDir" val="tR"/>
              <dgm:param type="bkpt" val="fixed"/>
              <dgm:param type="bkPtFixedVal" val="2"/>
            </dgm:alg>
          </dgm:else>
        </dgm:choose>
      </dgm:if>
      <dgm:else name="Name6">
        <dgm:choose name="Name7">
          <dgm:if name="Name8" axis="ch" ptType="node" func="cnt" op="lte" val="9">
            <dgm:choose name="Name9">
              <dgm:if name="Name10" func="var" arg="dir" op="equ" val="norm">
                <dgm:alg type="snake">
                  <dgm:param type="off" val="ctr"/>
                  <dgm:param type="bkpt" val="fixed"/>
                  <dgm:param type="bkPtFixedVal" val="3"/>
                </dgm:alg>
              </dgm:if>
              <dgm:else name="Name11">
                <dgm:alg type="snake">
                  <dgm:param type="off" val="ctr"/>
                  <dgm:param type="grDir" val="tR"/>
                  <dgm:param type="bkpt" val="fixed"/>
                  <dgm:param type="bkPtFixedVal" val="3"/>
                </dgm:alg>
              </dgm:else>
            </dgm:choose>
          </dgm:if>
          <dgm:else name="Name12">
            <dgm:choose name="Name13">
              <dgm:if name="Name14" axis="ch" ptType="node" func="cnt" op="lte" val="16">
                <dgm:choose name="Name15">
                  <dgm:if name="Name16" func="var" arg="dir" op="equ" val="norm">
                    <dgm:alg type="snake">
                      <dgm:param type="off" val="ctr"/>
                      <dgm:param type="bkpt" val="fixed"/>
                      <dgm:param type="bkPtFixedVal" val="4"/>
                    </dgm:alg>
                  </dgm:if>
                  <dgm:else name="Name17">
                    <dgm:alg type="snake">
                      <dgm:param type="off" val="ctr"/>
                      <dgm:param type="grDir" val="tR"/>
                      <dgm:param type="bkpt" val="fixed"/>
                      <dgm:param type="bkPtFixedVal" val="4"/>
                    </dgm:alg>
                  </dgm:else>
                </dgm:choose>
              </dgm:if>
              <dgm:else name="Name18">
                <dgm:choose name="Name19">
                  <dgm:if name="Name20" axis="ch" ptType="node" func="cnt" op="lte" val="25">
                    <dgm:choose name="Name21">
                      <dgm:if name="Name22" func="var" arg="dir" op="equ" val="norm">
                        <dgm:alg type="snake">
                          <dgm:param type="off" val="ctr"/>
                          <dgm:param type="bkpt" val="fixed"/>
                          <dgm:param type="bkPtFixedVal" val="5"/>
                        </dgm:alg>
                      </dgm:if>
                      <dgm:else name="Name23">
                        <dgm:alg type="snake">
                          <dgm:param type="off" val="ctr"/>
                          <dgm:param type="grDir" val="tR"/>
                          <dgm:param type="bkpt" val="fixed"/>
                          <dgm:param type="bkPtFixedVal" val="5"/>
                        </dgm:alg>
                      </dgm:else>
                    </dgm:choose>
                  </dgm:if>
                  <dgm:else name="Name24">
                    <dgm:choose name="Name25">
                      <dgm:if name="Name26" func="var" arg="dir" op="equ" val="norm">
                        <dgm:alg type="snake">
                          <dgm:param type="off" val="ctr"/>
                        </dgm:alg>
                      </dgm:if>
                      <dgm:else name="Name27">
                        <dgm:alg type="snake">
                          <dgm:param type="off" val="ctr"/>
                          <dgm:param type="grDir" val="tR"/>
                        </dgm:alg>
                      </dgm:else>
                    </dgm:choose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h" fact="0.8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7568"/>
        </dgm:alg>
        <dgm:shape xmlns:r="http://schemas.openxmlformats.org/officeDocument/2006/relationships" r:blip="">
          <dgm:adjLst/>
        </dgm:shape>
        <dgm:constrLst>
          <dgm:constr type="l" for="ch" forName="rect1" refType="w" fact="0"/>
          <dgm:constr type="t" for="ch" forName="rect1" refType="h" fact="0.15"/>
          <dgm:constr type="w" for="ch" forName="rect1" refType="w"/>
          <dgm:constr type="h" for="ch" forName="rect1" refType="w"/>
          <dgm:constr type="l" for="ch" forName="rect2" refType="w" fact="0"/>
          <dgm:constr type="t" for="ch" forName="rect2" refType="h" fact="0"/>
          <dgm:constr type="w" for="ch" forName="rect2" refType="w"/>
          <dgm:constr type="h" for="ch" forName="rect2" refType="w" fact="0.15"/>
        </dgm:constrLst>
        <dgm:layoutNode name="rect2" styleLbl="revTx">
          <dgm:varLst>
            <dgm:bulletEnabled val="1"/>
          </dgm:varLst>
          <dgm:alg type="tx">
            <dgm:param type="stBulletLvl" val="3"/>
            <dgm:param type="parTxLTRAlign" val="l"/>
            <dgm:param type="parTxRTLAlign" val="r"/>
            <dgm:param type="txAnchorVert" val="b"/>
            <dgm:param type="txAnchorVertCh" val="b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"/>
            <dgm:constr type="rMarg" refType="primFontSz" fact="0.3"/>
            <dgm:constr type="tMarg" refType="primFontSz" fact="0.3"/>
            <dgm:constr type="bMarg" refType="primFontSz" fact="0"/>
            <dgm:constr type="secFontSz" refType="primFontSz" fact="0.8"/>
          </dgm:constrLst>
          <dgm:ruleLst>
            <dgm:rule type="primFontSz" val="5" fact="NaN" max="NaN"/>
          </dgm:ruleLst>
        </dgm:layoutNode>
        <dgm:layoutNode name="rect1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EG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330151A5-2F2F-1C20-3A88-A38B5E39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9E5AB4E1-4D2F-93A7-E1D9-39536F5694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08BD3ACA-58FE-1428-81FD-4A81F53025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6668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153E8198-607D-0B23-4F7C-4EA632BC3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F61DFF20-F550-9981-BC54-5EE867F257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FBFEF992-FF7D-2F72-E21F-36C6E854DA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7189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579B0EB7-00BE-9855-4A28-B2E1F915B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89D74D58-039D-3F08-B6C9-0F1DEA5927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9E892128-9F73-A3D1-C9CE-400D34E931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8323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0A9D4B7F-45BB-1BD0-F8C9-7345CB71B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FF141405-36FB-4552-AAAF-4763B08792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87035FEC-E330-1687-E865-552968C703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40856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0E7249DF-221B-A608-C43C-0121E22D1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AE0D508F-852F-8A44-EB21-3A54040975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C4F9EC73-5463-8730-71C2-33A52B6CD4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0585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91516C96-F9B4-9C20-156F-2F50DFF29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EECB153D-504D-CC57-EBBC-A81D36146F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F700F62E-33C1-8727-233B-AC6E426D24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9807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F9892E2-23D6-3582-20ED-0ED48A927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F56631E6-EE41-022F-AEAD-75FB9B9B8E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640CB603-6342-437C-7DDD-B0E5EEF258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6311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73B5578-D224-F4ED-0617-D1826E6CE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0D8F6201-18A3-BFEB-5C6C-7695C32A8F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D0459E55-E01D-8A39-B988-7EE365E5E7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5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2DC49E3A-77C0-5654-0119-0ED60B6FC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57FF353D-B76A-C120-8289-F9C03B5CEA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EA274DBA-7EB7-B8F9-BB5E-312FFBD5D4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49083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F38EE42-3EF9-76CF-16D0-2E8147AA9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D0B65E67-F395-C8DC-4734-81377D9FD7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44CB15A6-22F6-FA86-6B2C-A83CDB3701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4849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Proteins rarely act alone in the cell – they typically work together in complexes and </a:t>
            </a:r>
            <a:r>
              <a:rPr lang="en-GB" dirty="0" err="1"/>
              <a:t>pathways.Nearly</a:t>
            </a:r>
            <a:r>
              <a:rPr lang="en-GB" dirty="0"/>
              <a:t> every cellular process, from DNA replication to metabolism, is driven by networks of interacting protein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E2D3E700-1F8D-4F9D-ECAB-9F00DC18A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0D3A7678-3FF0-C630-CF62-089D88A7DD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1F0CA3DC-57E5-AC73-D1FB-B68787D8E3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161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>
          <a:extLst>
            <a:ext uri="{FF2B5EF4-FFF2-40B4-BE49-F238E27FC236}">
              <a16:creationId xmlns:a16="http://schemas.microsoft.com/office/drawing/2014/main" id="{16228AFD-4924-A18D-60A6-83A17C939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95670f63ae_0_316:notes">
            <a:extLst>
              <a:ext uri="{FF2B5EF4-FFF2-40B4-BE49-F238E27FC236}">
                <a16:creationId xmlns:a16="http://schemas.microsoft.com/office/drawing/2014/main" id="{F3604B2C-1CB7-2260-8965-F56767D5AB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133" name="Google Shape;133;g95670f63ae_0_316:notes">
            <a:extLst>
              <a:ext uri="{FF2B5EF4-FFF2-40B4-BE49-F238E27FC236}">
                <a16:creationId xmlns:a16="http://schemas.microsoft.com/office/drawing/2014/main" id="{1111E6A6-8985-8335-C05F-1576757AA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945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E8681667-6534-71F7-F7A7-FFC05FFBE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0D273C75-CBB1-A720-0BB6-ABBEDCF9B4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9051978E-BF27-12BD-F9A4-ECC4B50EC8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Proteins rarely act alone in the cell – they typically work together in complexes and </a:t>
            </a:r>
            <a:r>
              <a:rPr lang="en-GB" dirty="0" err="1"/>
              <a:t>pathways.Nearly</a:t>
            </a:r>
            <a:r>
              <a:rPr lang="en-GB" dirty="0"/>
              <a:t> every cellular process, from DNA replication to metabolism, is driven by networks of interacting protein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9460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A3C5DB70-A76B-D1FF-3E8C-31D40AF64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AB0FC634-62F2-FA40-6D07-9DC07564FA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8180A72B-B077-3EF8-4A81-FFB1BDD870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Proteins rarely act alone in the cell – they typically work together in complexes and </a:t>
            </a:r>
            <a:r>
              <a:rPr lang="en-GB" dirty="0" err="1"/>
              <a:t>pathways.Nearly</a:t>
            </a:r>
            <a:r>
              <a:rPr lang="en-GB" dirty="0"/>
              <a:t> every cellular process, from DNA replication to metabolism, is driven by networks of interacting protein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1212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8BA4A691-1897-5D00-65BE-5349F761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C6A552D3-9C4B-108E-A5CD-68A03F9CB0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DC09EEB6-EDD4-0B08-8B3A-1AAC456643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Proteins rarely act alone in the cell – they typically work together in complexes and </a:t>
            </a:r>
            <a:r>
              <a:rPr lang="en-GB" dirty="0" err="1"/>
              <a:t>pathways.Nearly</a:t>
            </a:r>
            <a:r>
              <a:rPr lang="en-GB" dirty="0"/>
              <a:t> every cellular process, from DNA replication to metabolism, is driven by networks of interacting protein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77704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1BC2CAC8-5E6A-2C76-C52E-21819EBD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4996C50F-90F0-F719-A3F8-FE2D6FE68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F59186C0-9F12-2116-495A-C4596059F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85794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CFD63C44-9DF8-3826-C818-F791CA7D7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881282F5-1752-CB17-014B-F18FAEE0F4D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1B8BBF35-A572-4B28-4B40-FB90379AF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099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49BDE4F6-F9E5-D4A6-F49F-6EFFAF43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1496CB5C-D627-EC1C-162D-3C4C0A1792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E778224B-75DE-5E07-6853-46303AB7B3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9992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>
          <a:extLst>
            <a:ext uri="{FF2B5EF4-FFF2-40B4-BE49-F238E27FC236}">
              <a16:creationId xmlns:a16="http://schemas.microsoft.com/office/drawing/2014/main" id="{561EAF92-A9F0-6DB3-E8C0-A2481A3A2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2ade092b4f_0_5:notes">
            <a:extLst>
              <a:ext uri="{FF2B5EF4-FFF2-40B4-BE49-F238E27FC236}">
                <a16:creationId xmlns:a16="http://schemas.microsoft.com/office/drawing/2014/main" id="{9B976F85-DF2F-124B-7BC5-69D431D5DF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EG"/>
          </a:p>
        </p:txBody>
      </p:sp>
      <p:sp>
        <p:nvSpPr>
          <p:cNvPr id="79" name="Google Shape;79;g12ade092b4f_0_5:notes">
            <a:extLst>
              <a:ext uri="{FF2B5EF4-FFF2-40B4-BE49-F238E27FC236}">
                <a16:creationId xmlns:a16="http://schemas.microsoft.com/office/drawing/2014/main" id="{51E57444-EC89-0ACA-F6DA-7109DBECB4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1713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Catamaran"/>
              <a:buNone/>
              <a:defRPr sz="4200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tamaran"/>
              <a:buNone/>
              <a:defRPr sz="1600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6259425" y="2453225"/>
            <a:ext cx="2884575" cy="269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/>
          <p:nvPr/>
        </p:nvSpPr>
        <p:spPr>
          <a:xfrm>
            <a:off x="830400" y="1170063"/>
            <a:ext cx="548700" cy="882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379100" y="1170063"/>
            <a:ext cx="548700" cy="88200"/>
          </a:xfrm>
          <a:prstGeom prst="rect">
            <a:avLst/>
          </a:prstGeom>
          <a:solidFill>
            <a:srgbClr val="8224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727650" y="162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0" y="4129750"/>
            <a:ext cx="1327200" cy="1013700"/>
          </a:xfrm>
          <a:prstGeom prst="rtTriangle">
            <a:avLst/>
          </a:prstGeom>
          <a:solidFill>
            <a:srgbClr val="8224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" name="Google Shape;42;p4"/>
          <p:cNvPicPr preferRelativeResize="0"/>
          <p:nvPr/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19000"/>
                    </a14:imgEffect>
                  </a14:imgLayer>
                </a14:imgProps>
              </a:ext>
            </a:extLst>
          </a:blip>
          <a:srcRect l="7088" t="14912" r="9620" b="16523"/>
          <a:stretch/>
        </p:blipFill>
        <p:spPr>
          <a:xfrm>
            <a:off x="99550" y="4626400"/>
            <a:ext cx="505675" cy="4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"/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4"/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8224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2"/>
          </p:nvPr>
        </p:nvSpPr>
        <p:spPr>
          <a:xfrm>
            <a:off x="1414800" y="4779100"/>
            <a:ext cx="5854500" cy="3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Catamaran"/>
              <a:buNone/>
              <a:defRPr sz="2800" b="1">
                <a:latin typeface="Catamaran"/>
                <a:ea typeface="Catamaran"/>
                <a:cs typeface="Catamaran"/>
                <a:sym typeface="Catamar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6.sv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Evaluating the Firefighter Optimization Algorithm for Hyperparameter Tuning in CNN-Based Brain Tumor MRI Classification</a:t>
            </a:r>
            <a:endParaRPr sz="3200" dirty="0">
              <a:latin typeface="+mj-lt"/>
            </a:endParaRPr>
          </a:p>
        </p:txBody>
      </p:sp>
      <p:sp>
        <p:nvSpPr>
          <p:cNvPr id="64" name="Google Shape;64;p6"/>
          <p:cNvSpPr txBox="1">
            <a:spLocks noGrp="1"/>
          </p:cNvSpPr>
          <p:nvPr>
            <p:ph type="subTitle" idx="1"/>
          </p:nvPr>
        </p:nvSpPr>
        <p:spPr>
          <a:xfrm>
            <a:off x="729625" y="3172900"/>
            <a:ext cx="7688100" cy="82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solidFill>
                  <a:srgbClr val="151515"/>
                </a:solidFill>
                <a:latin typeface="+mj-lt"/>
              </a:rPr>
              <a:t>Graduand: Malak Matar - 2079203</a:t>
            </a:r>
            <a:br>
              <a:rPr lang="it" dirty="0">
                <a:solidFill>
                  <a:srgbClr val="151515"/>
                </a:solidFill>
                <a:latin typeface="+mj-lt"/>
              </a:rPr>
            </a:br>
            <a:r>
              <a:rPr lang="it" dirty="0">
                <a:solidFill>
                  <a:srgbClr val="151515"/>
                </a:solidFill>
                <a:latin typeface="+mj-lt"/>
              </a:rPr>
              <a:t>Supervisor: Prof. Luigi Cinque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151515"/>
              </a:solidFill>
              <a:latin typeface="+mj-lt"/>
            </a:endParaRPr>
          </a:p>
          <a:p>
            <a:pPr marL="0" lvl="0" indent="0"/>
            <a:r>
              <a:rPr lang="en-GB" dirty="0">
                <a:solidFill>
                  <a:srgbClr val="151515"/>
                </a:solidFill>
                <a:latin typeface="+mj-lt"/>
              </a:rPr>
              <a:t>Applied Computer Science and Artificial Intelligence</a:t>
            </a:r>
          </a:p>
          <a:p>
            <a:pPr marL="0" lvl="0" indent="0"/>
            <a:r>
              <a:rPr lang="it" dirty="0">
                <a:solidFill>
                  <a:srgbClr val="151515"/>
                </a:solidFill>
                <a:latin typeface="+mj-lt"/>
              </a:rPr>
              <a:t>Sapienza University of Rome</a:t>
            </a:r>
            <a:endParaRPr dirty="0">
              <a:solidFill>
                <a:srgbClr val="151515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6FD291C3-8F89-A8E1-CAEE-9818063DF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firefighter optimization algorithm&#10;&#10;AI-generated content may be incorrect.">
            <a:extLst>
              <a:ext uri="{FF2B5EF4-FFF2-40B4-BE49-F238E27FC236}">
                <a16:creationId xmlns:a16="http://schemas.microsoft.com/office/drawing/2014/main" id="{09E6FCA5-9B32-4D89-EC62-190137992E3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956" r="2449"/>
          <a:stretch>
            <a:fillRect/>
          </a:stretch>
        </p:blipFill>
        <p:spPr>
          <a:xfrm>
            <a:off x="531849" y="68103"/>
            <a:ext cx="8470232" cy="5007294"/>
          </a:xfrm>
          <a:prstGeom prst="rect">
            <a:avLst/>
          </a:prstGeom>
        </p:spPr>
      </p:pic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DD6DAB7F-9179-1691-2225-291948B45F0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10</a:t>
            </a:fld>
            <a:endParaRPr dirty="0"/>
          </a:p>
        </p:txBody>
      </p:sp>
      <p:pic>
        <p:nvPicPr>
          <p:cNvPr id="19" name="Picture 18" descr="A red and black triangle with a white logo&#10;&#10;AI-generated content may be incorrect.">
            <a:extLst>
              <a:ext uri="{FF2B5EF4-FFF2-40B4-BE49-F238E27FC236}">
                <a16:creationId xmlns:a16="http://schemas.microsoft.com/office/drawing/2014/main" id="{5A0FE607-CEDD-4533-A69D-289687467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92" y="4107766"/>
            <a:ext cx="1339514" cy="103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9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6F5CE0D3-BFFE-3097-AB73-D2AB2EB55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9719DC13-B935-BB91-FDF8-41613E2C25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FFO Update Mechanism</a:t>
            </a:r>
            <a:endParaRPr dirty="0">
              <a:latin typeface="+mj-lt"/>
            </a:endParaRP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E51A2F87-14D7-42DA-BA01-356F12CEBE1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E39346-C8AE-E0BE-EF85-3B145F7F05C5}"/>
              </a:ext>
            </a:extLst>
          </p:cNvPr>
          <p:cNvSpPr txBox="1"/>
          <p:nvPr/>
        </p:nvSpPr>
        <p:spPr>
          <a:xfrm>
            <a:off x="727650" y="1396800"/>
            <a:ext cx="45791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Adaptive Position update and Parameter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Google Shape;82;p8">
                <a:extLst>
                  <a:ext uri="{FF2B5EF4-FFF2-40B4-BE49-F238E27FC236}">
                    <a16:creationId xmlns:a16="http://schemas.microsoft.com/office/drawing/2014/main" id="{B3F69713-9CF2-F4FD-2345-6BBCF36728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7649" y="1693040"/>
                <a:ext cx="3218710" cy="7832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115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accent1"/>
                  </a:buClr>
                  <a:buSzPts val="1300"/>
                  <a:buFont typeface="Catamaran"/>
                  <a:buChar char="●"/>
                  <a:defRPr sz="13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1pPr>
                <a:lvl2pPr marL="914400" marR="0" lvl="1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○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2pPr>
                <a:lvl3pPr marL="1371600" marR="0" lvl="2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■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3pPr>
                <a:lvl4pPr marL="1828800" marR="0" lvl="3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●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4pPr>
                <a:lvl5pPr marL="2286000" marR="0" lvl="4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○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5pPr>
                <a:lvl6pPr marL="2743200" marR="0" lvl="5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■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6pPr>
                <a:lvl7pPr marL="3200400" marR="0" lvl="6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●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7pPr>
                <a:lvl8pPr marL="3657600" marR="0" lvl="7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accent1"/>
                  </a:buClr>
                  <a:buSzPts val="1100"/>
                  <a:buFont typeface="Catamaran"/>
                  <a:buChar char="○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8pPr>
                <a:lvl9pPr marL="4114800" marR="0" lvl="8" indent="-29845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accent1"/>
                  </a:buClr>
                  <a:buSzPts val="1100"/>
                  <a:buFont typeface="Catamaran"/>
                  <a:buChar char="■"/>
                  <a:defRPr sz="1100" b="0" i="0" u="none" strike="noStrike" cap="none">
                    <a:solidFill>
                      <a:schemeClr val="accen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9pPr>
              </a:lstStyle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dirty="0"/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100" dirty="0"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n-US" altLang="en-US" sz="1100" dirty="0">
                    <a:latin typeface="+mj-lt"/>
                  </a:rPr>
                  <a:t>Fᵢ: fire-spread direction  Rᵢ: suppression/resource vector</a:t>
                </a: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r>
                  <a:rPr lang="el-GR" altLang="en-US" sz="1100" dirty="0">
                    <a:latin typeface="+mj-lt"/>
                  </a:rPr>
                  <a:t>α</a:t>
                </a:r>
                <a:r>
                  <a:rPr lang="en-US" altLang="en-US" sz="1100" dirty="0">
                    <a:latin typeface="+mj-lt"/>
                  </a:rPr>
                  <a:t>ₜ, </a:t>
                </a:r>
                <a:r>
                  <a:rPr lang="el-GR" altLang="en-US" sz="1100" dirty="0">
                    <a:latin typeface="+mj-lt"/>
                  </a:rPr>
                  <a:t>β</a:t>
                </a:r>
                <a:r>
                  <a:rPr lang="en-US" altLang="en-US" sz="1100" dirty="0">
                    <a:latin typeface="+mj-lt"/>
                  </a:rPr>
                  <a:t>ₜ: adaptive coefficients  </a:t>
                </a:r>
                <a:r>
                  <a:rPr lang="el-GR" altLang="en-US" sz="1100" dirty="0">
                    <a:latin typeface="+mj-lt"/>
                  </a:rPr>
                  <a:t>ε</a:t>
                </a:r>
                <a:r>
                  <a:rPr lang="en-US" altLang="en-US" sz="1100" dirty="0">
                    <a:latin typeface="+mj-lt"/>
                  </a:rPr>
                  <a:t>ₜ: stochastic term (diversity)</a:t>
                </a: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atamaran"/>
                  <a:buNone/>
                </a:pPr>
                <a:endParaRPr lang="en-US" altLang="en-US" sz="1100" i="1" dirty="0"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atamaran"/>
                  <a:buNone/>
                </a:pPr>
                <a:endParaRPr lang="en-US" altLang="en-US" sz="1100" i="1" dirty="0"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Catamaran"/>
                  <a:buNone/>
                </a:pPr>
                <a:endParaRPr lang="en-US" altLang="en-US" sz="120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</a:pPr>
                <a:endParaRPr lang="en-EG" altLang="en-US" sz="120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20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20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GB" altLang="en-US" sz="1200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5" name="Google Shape;82;p8">
                <a:extLst>
                  <a:ext uri="{FF2B5EF4-FFF2-40B4-BE49-F238E27FC236}">
                    <a16:creationId xmlns:a16="http://schemas.microsoft.com/office/drawing/2014/main" id="{B3F69713-9CF2-F4FD-2345-6BBCF3672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649" y="1693040"/>
                <a:ext cx="3218710" cy="783236"/>
              </a:xfrm>
              <a:prstGeom prst="rect">
                <a:avLst/>
              </a:prstGeom>
              <a:blipFill>
                <a:blip r:embed="rId3"/>
                <a:stretch>
                  <a:fillRect b="-6129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07DDB2-47E8-A5D7-7934-34E7243AA72E}"/>
                  </a:ext>
                </a:extLst>
              </p:cNvPr>
              <p:cNvSpPr txBox="1"/>
              <p:nvPr/>
            </p:nvSpPr>
            <p:spPr>
              <a:xfrm>
                <a:off x="5621475" y="1672909"/>
                <a:ext cx="2106385" cy="26087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2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200" i="1" dirty="0">
                  <a:latin typeface="Cambria Math" panose="02040503050406030204" pitchFamily="18" charset="0"/>
                </a:endParaRPr>
              </a:p>
              <a:p>
                <a:endParaRPr lang="en-US" sz="1200" i="1" dirty="0">
                  <a:latin typeface="Cambria Math" panose="02040503050406030204" pitchFamily="18" charset="0"/>
                </a:endParaRPr>
              </a:p>
              <a:p>
                <a:r>
                  <a:rPr lang="el-GR" sz="1200" dirty="0">
                    <a:solidFill>
                      <a:schemeClr val="accent1"/>
                    </a:solidFill>
                    <a:latin typeface="+mj-lt"/>
                  </a:rPr>
                  <a:t>• α </a:t>
                </a:r>
                <a:r>
                  <a:rPr lang="en-US" sz="1200" dirty="0">
                    <a:solidFill>
                      <a:schemeClr val="accent1"/>
                    </a:solidFill>
                    <a:latin typeface="+mj-lt"/>
                  </a:rPr>
                  <a:t>decreases and </a:t>
                </a:r>
                <a:r>
                  <a:rPr lang="el-GR" sz="1200" dirty="0">
                    <a:solidFill>
                      <a:schemeClr val="accent1"/>
                    </a:solidFill>
                    <a:latin typeface="+mj-lt"/>
                  </a:rPr>
                  <a:t>β </a:t>
                </a:r>
                <a:r>
                  <a:rPr lang="en-US" sz="1200" dirty="0">
                    <a:solidFill>
                      <a:schemeClr val="accent1"/>
                    </a:solidFill>
                    <a:latin typeface="+mj-lt"/>
                  </a:rPr>
                  <a:t>increases over time → shifts from exploration to exploitation</a:t>
                </a:r>
              </a:p>
              <a:p>
                <a:r>
                  <a:rPr lang="en-US" sz="1200" dirty="0">
                    <a:solidFill>
                      <a:schemeClr val="accent1"/>
                    </a:solidFill>
                    <a:latin typeface="+mj-lt"/>
                  </a:rPr>
                  <a:t>• Temperature T controls acceptance of worse solutions (annealing principle)</a:t>
                </a:r>
              </a:p>
              <a:p>
                <a:endParaRPr lang="en-US" sz="1200" dirty="0">
                  <a:solidFill>
                    <a:schemeClr val="accent1"/>
                  </a:solidFill>
                  <a:latin typeface="+mj-lt"/>
                </a:endParaRPr>
              </a:p>
              <a:p>
                <a:endParaRPr lang="en-EG" sz="1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B07DDB2-47E8-A5D7-7934-34E7243AA7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1475" y="1672909"/>
                <a:ext cx="2106385" cy="260879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951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05F0938-55C4-19DE-3460-6836264A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63AE4903-4855-0482-ABC9-0B30046967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latin typeface="+mj-lt"/>
              </a:rPr>
              <a:t>Methodology</a:t>
            </a:r>
            <a:endParaRPr dirty="0">
              <a:latin typeface="+mj-lt"/>
            </a:endParaRPr>
          </a:p>
        </p:txBody>
      </p:sp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1E648FB1-560B-9DF3-DB88-191421F1E0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586448"/>
            <a:ext cx="3237799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Kaggle Brain Tumor MRI Dataset (3264 images, 4 classes).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Train/Val/Test = 70/15/15 with seed logging.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Resized 224×224, normalized [0, 1].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F87E0F24-6DA9-A003-B82F-1F0416671D1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C0FA8-C79D-6D32-B2F9-F7D5AA3992D6}"/>
              </a:ext>
            </a:extLst>
          </p:cNvPr>
          <p:cNvSpPr txBox="1"/>
          <p:nvPr/>
        </p:nvSpPr>
        <p:spPr>
          <a:xfrm>
            <a:off x="727650" y="133664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Dataset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AC6372-0C02-4417-DABE-6E69F610163F}"/>
              </a:ext>
            </a:extLst>
          </p:cNvPr>
          <p:cNvGrpSpPr/>
          <p:nvPr/>
        </p:nvGrpSpPr>
        <p:grpSpPr>
          <a:xfrm>
            <a:off x="856105" y="2356621"/>
            <a:ext cx="3535421" cy="2779594"/>
            <a:chOff x="4099105" y="738052"/>
            <a:chExt cx="6087529" cy="4373407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A2273C90-7D6A-C4BC-5BAC-B2CF3F5FA8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21557389"/>
                </p:ext>
              </p:extLst>
            </p:nvPr>
          </p:nvGraphicFramePr>
          <p:xfrm>
            <a:off x="4099105" y="738052"/>
            <a:ext cx="5163239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9F4808-0DA6-0AC7-2764-694CA1B63F59}"/>
                </a:ext>
              </a:extLst>
            </p:cNvPr>
            <p:cNvSpPr txBox="1"/>
            <p:nvPr/>
          </p:nvSpPr>
          <p:spPr>
            <a:xfrm>
              <a:off x="4560375" y="4772480"/>
              <a:ext cx="5626259" cy="3389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G" sz="800" i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 7: representitve MRI slices from each diagnostic class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28ABAEF-7B20-3F85-22F6-FD1317CBBF23}"/>
              </a:ext>
            </a:extLst>
          </p:cNvPr>
          <p:cNvGrpSpPr/>
          <p:nvPr/>
        </p:nvGrpSpPr>
        <p:grpSpPr>
          <a:xfrm>
            <a:off x="4683024" y="1336640"/>
            <a:ext cx="3820702" cy="3806860"/>
            <a:chOff x="3866090" y="2697407"/>
            <a:chExt cx="3820702" cy="3806860"/>
          </a:xfrm>
        </p:grpSpPr>
        <p:pic>
          <p:nvPicPr>
            <p:cNvPr id="20" name="Picture 19" descr="A diagram of a graph&#10;&#10;AI-generated content may be incorrect.">
              <a:extLst>
                <a:ext uri="{FF2B5EF4-FFF2-40B4-BE49-F238E27FC236}">
                  <a16:creationId xmlns:a16="http://schemas.microsoft.com/office/drawing/2014/main" id="{D3D0DCFE-833D-8C76-A57F-DFD7E8C52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4177" y="4158370"/>
              <a:ext cx="3692615" cy="2345897"/>
            </a:xfrm>
            <a:prstGeom prst="rect">
              <a:avLst/>
            </a:prstGeom>
          </p:spPr>
        </p:pic>
        <p:sp>
          <p:nvSpPr>
            <p:cNvPr id="21" name="Google Shape;82;p8">
              <a:extLst>
                <a:ext uri="{FF2B5EF4-FFF2-40B4-BE49-F238E27FC236}">
                  <a16:creationId xmlns:a16="http://schemas.microsoft.com/office/drawing/2014/main" id="{0EB92FA6-BB6A-7696-7DA6-9CEAD0CCA582}"/>
                </a:ext>
              </a:extLst>
            </p:cNvPr>
            <p:cNvSpPr txBox="1">
              <a:spLocks/>
            </p:cNvSpPr>
            <p:nvPr/>
          </p:nvSpPr>
          <p:spPr>
            <a:xfrm>
              <a:off x="3866090" y="2927624"/>
              <a:ext cx="3778279" cy="22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111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300"/>
                <a:buFont typeface="Catamaran"/>
                <a:buChar char="●"/>
                <a:defRPr sz="13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●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●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accent1"/>
                </a:buClr>
                <a:buSzPts val="1100"/>
                <a:buFont typeface="Catamaran"/>
                <a:buChar char="○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accent1"/>
                </a:buClr>
                <a:buSzPts val="1100"/>
                <a:buFont typeface="Catamaran"/>
                <a:buChar char="■"/>
                <a:defRPr sz="1100" b="0" i="0" u="none" strike="noStrike" cap="none">
                  <a:solidFill>
                    <a:schemeClr val="accen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171450" indent="-171450" algn="just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2"/>
                  </a:solidFill>
                  <a:latin typeface="+mj-lt"/>
                </a:rPr>
                <a:t>Pre-trained VGG16 base (frozen convolutional layers)  </a:t>
              </a:r>
            </a:p>
            <a:p>
              <a:pPr marL="171450" indent="-171450" algn="just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2"/>
                  </a:solidFill>
                  <a:latin typeface="+mj-lt"/>
                </a:rPr>
                <a:t>Custom dense head: Dense → Dropout → </a:t>
              </a:r>
              <a:r>
                <a:rPr lang="en-US" altLang="en-US" sz="1200" dirty="0" err="1">
                  <a:solidFill>
                    <a:schemeClr val="bg2"/>
                  </a:solidFill>
                  <a:latin typeface="+mj-lt"/>
                </a:rPr>
                <a:t>Softmax</a:t>
              </a:r>
              <a:r>
                <a:rPr lang="en-US" altLang="en-US" sz="1200" dirty="0">
                  <a:solidFill>
                    <a:schemeClr val="bg2"/>
                  </a:solidFill>
                  <a:latin typeface="+mj-lt"/>
                </a:rPr>
                <a:t> (4 classes)  </a:t>
              </a:r>
            </a:p>
            <a:p>
              <a:pPr marL="171450" indent="-171450" algn="just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Char char="•"/>
              </a:pPr>
              <a:r>
                <a:rPr lang="en-US" altLang="en-US" sz="1200" dirty="0">
                  <a:solidFill>
                    <a:schemeClr val="bg2"/>
                  </a:solidFill>
                  <a:latin typeface="+mj-lt"/>
                </a:rPr>
                <a:t>Tunable hyperparameters: dense units, dropout rate, learning rate, batch size, L2 regularization, unfrozen blocks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50863BE-CDD2-B300-D1E5-7054B8A32C94}"/>
                </a:ext>
              </a:extLst>
            </p:cNvPr>
            <p:cNvSpPr txBox="1"/>
            <p:nvPr/>
          </p:nvSpPr>
          <p:spPr>
            <a:xfrm>
              <a:off x="3866090" y="2697407"/>
              <a:ext cx="34125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 dirty="0">
                  <a:solidFill>
                    <a:srgbClr val="872B32"/>
                  </a:solidFill>
                  <a:latin typeface="+mj-lt"/>
                </a:rPr>
                <a:t>CNN Architecture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EF7CBE1-0A52-6E01-6C03-736042692A1C}"/>
              </a:ext>
            </a:extLst>
          </p:cNvPr>
          <p:cNvSpPr txBox="1"/>
          <p:nvPr/>
        </p:nvSpPr>
        <p:spPr>
          <a:xfrm>
            <a:off x="4752474" y="4920772"/>
            <a:ext cx="3267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8: </a:t>
            </a:r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VGG16-based CNN architecture with custom classification head </a:t>
            </a:r>
          </a:p>
          <a:p>
            <a:endParaRPr lang="en-E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439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D7F9E486-C190-FA3C-C1E6-DE1532D7A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509D4869-4F02-A179-124B-02CD5F5AB2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latin typeface="+mj-lt"/>
              </a:rPr>
              <a:t>Methodology</a:t>
            </a:r>
            <a:endParaRPr dirty="0">
              <a:latin typeface="+mj-lt"/>
            </a:endParaRPr>
          </a:p>
        </p:txBody>
      </p:sp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8565765E-6ABC-31DB-BA51-24A0F25BAA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586448"/>
            <a:ext cx="3237799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Optimizers: FFO (proposed) and PSO (baseline)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Equal evaluation </a:t>
            </a:r>
            <a:r>
              <a:rPr lang="en-US" altLang="en-US" sz="1200" dirty="0" err="1">
                <a:solidFill>
                  <a:schemeClr val="bg2"/>
                </a:solidFill>
                <a:latin typeface="+mj-lt"/>
              </a:rPr>
              <a:t>budgete</a:t>
            </a:r>
            <a:endParaRPr lang="en-US" altLang="en-US" sz="1200" dirty="0">
              <a:solidFill>
                <a:schemeClr val="bg2"/>
              </a:solidFill>
              <a:latin typeface="+mj-lt"/>
            </a:endParaRP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Hyperparameter search space identical for both algorithms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Each trial runs evaluate model over 25% of the dataset (</a:t>
            </a:r>
            <a:r>
              <a:rPr lang="en-US" altLang="en-US" sz="1200" dirty="0" err="1">
                <a:solidFill>
                  <a:schemeClr val="bg2"/>
                </a:solidFill>
                <a:latin typeface="+mj-lt"/>
              </a:rPr>
              <a:t>hparams</a:t>
            </a: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altLang="en-US" sz="1200" dirty="0" err="1">
                <a:solidFill>
                  <a:schemeClr val="bg2"/>
                </a:solidFill>
                <a:latin typeface="+mj-lt"/>
              </a:rPr>
              <a:t>X_train</a:t>
            </a: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, X_val)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62ACAB9D-3ACD-180F-AE23-BCAD994F2D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C5A02-3DD1-027C-3421-27D9D7ECE39C}"/>
              </a:ext>
            </a:extLst>
          </p:cNvPr>
          <p:cNvSpPr txBox="1"/>
          <p:nvPr/>
        </p:nvSpPr>
        <p:spPr>
          <a:xfrm>
            <a:off x="727650" y="133664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Optimization Procedure</a:t>
            </a:r>
          </a:p>
        </p:txBody>
      </p:sp>
      <p:sp>
        <p:nvSpPr>
          <p:cNvPr id="15" name="Google Shape;82;p8">
            <a:extLst>
              <a:ext uri="{FF2B5EF4-FFF2-40B4-BE49-F238E27FC236}">
                <a16:creationId xmlns:a16="http://schemas.microsoft.com/office/drawing/2014/main" id="{B23B9DC3-A01E-4779-28D2-D2B8962D162F}"/>
              </a:ext>
            </a:extLst>
          </p:cNvPr>
          <p:cNvSpPr txBox="1">
            <a:spLocks/>
          </p:cNvSpPr>
          <p:nvPr/>
        </p:nvSpPr>
        <p:spPr>
          <a:xfrm>
            <a:off x="727651" y="3407688"/>
            <a:ext cx="3326992" cy="22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Metrics: Accuracy, Precision, Recall, F1-score, AUC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Fixed random seeds → reproducible splits and initialization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Environment: Leonardo HPC cluster (A100 GPU)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C7883-4551-A5CA-25BE-4ACB6AE94F59}"/>
              </a:ext>
            </a:extLst>
          </p:cNvPr>
          <p:cNvSpPr txBox="1"/>
          <p:nvPr/>
        </p:nvSpPr>
        <p:spPr>
          <a:xfrm>
            <a:off x="727650" y="3177471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Evaluation &amp; Reproducibility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E76005-2D03-7AB9-1C1B-8115CBA9F28E}"/>
              </a:ext>
            </a:extLst>
          </p:cNvPr>
          <p:cNvSpPr/>
          <p:nvPr/>
        </p:nvSpPr>
        <p:spPr>
          <a:xfrm>
            <a:off x="4761237" y="972738"/>
            <a:ext cx="4174957" cy="37771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G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561DEF-494C-7267-898F-999CDF8D9A61}"/>
              </a:ext>
            </a:extLst>
          </p:cNvPr>
          <p:cNvSpPr txBox="1"/>
          <p:nvPr/>
        </p:nvSpPr>
        <p:spPr>
          <a:xfrm>
            <a:off x="4761237" y="1102699"/>
            <a:ext cx="4174957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Algorithm 1: Firefighter Optimization Algorithm (FFO)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Input: population size N, max iterations T, </a:t>
            </a:r>
            <a:r>
              <a:rPr lang="el-GR" sz="1050" dirty="0">
                <a:latin typeface="Consolas" panose="020B0609020204030204" pitchFamily="49" charset="0"/>
                <a:cs typeface="Consolas" panose="020B0609020204030204" pitchFamily="49" charset="0"/>
              </a:rPr>
              <a:t>α₀, β₀, 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temperature T₀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Output: best solution g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-----------------------------------------------------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 Initialize population X = {x₁, x₂, …, xₙ} randomly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2 Evaluate fitness f(xᵢ) for all agents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3 Identify global best g = </a:t>
            </a:r>
            <a:r>
              <a:rPr lang="en-US" sz="1050" dirty="0" err="1">
                <a:latin typeface="Consolas" panose="020B0609020204030204" pitchFamily="49" charset="0"/>
                <a:cs typeface="Consolas" panose="020B0609020204030204" pitchFamily="49" charset="0"/>
              </a:rPr>
              <a:t>argmin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f(xᵢ)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4 for t = 1 to T do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5     for each agent xᵢ in X do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6         Perform adaptive local search around xᵢ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7         Apply crossover and mutation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8         if no improvement then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9             Apply perturbation guided by g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10        end if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11        Update position: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           xᵢ ← xᵢ + </a:t>
            </a:r>
            <a:r>
              <a:rPr lang="el-GR" sz="105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ₜ(Fᵢ − xᵢ) + </a:t>
            </a:r>
            <a:r>
              <a:rPr lang="el-GR" sz="1050" dirty="0">
                <a:latin typeface="Consolas" panose="020B0609020204030204" pitchFamily="49" charset="0"/>
                <a:cs typeface="Consolas" panose="020B0609020204030204" pitchFamily="49" charset="0"/>
              </a:rPr>
              <a:t>β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ₜRᵢ + </a:t>
            </a:r>
            <a:r>
              <a:rPr lang="el-GR" sz="1050" dirty="0">
                <a:latin typeface="Consolas" panose="020B0609020204030204" pitchFamily="49" charset="0"/>
                <a:cs typeface="Consolas" panose="020B0609020204030204" pitchFamily="49" charset="0"/>
              </a:rPr>
              <a:t>ε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ₜ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12     end for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13     Update </a:t>
            </a:r>
            <a:r>
              <a:rPr lang="el-GR" sz="1050" dirty="0">
                <a:latin typeface="Consolas" panose="020B0609020204030204" pitchFamily="49" charset="0"/>
                <a:cs typeface="Consolas" panose="020B0609020204030204" pitchFamily="49" charset="0"/>
              </a:rPr>
              <a:t>α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ₜ, </a:t>
            </a:r>
            <a:r>
              <a:rPr lang="el-GR" sz="1050" dirty="0">
                <a:latin typeface="Consolas" panose="020B0609020204030204" pitchFamily="49" charset="0"/>
                <a:cs typeface="Consolas" panose="020B0609020204030204" pitchFamily="49" charset="0"/>
              </a:rPr>
              <a:t>β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ₜ, and temperature Tₜ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14 end for</a:t>
            </a:r>
          </a:p>
          <a:p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15 return g</a:t>
            </a:r>
          </a:p>
          <a:p>
            <a:endParaRPr lang="en-EG" sz="105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503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1E8A2E4-E63E-D068-7D19-B1176F17E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696B11FF-FE6D-F993-D934-4A8A9955844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Convergence Behavior of FFO and PSO</a:t>
            </a:r>
            <a:endParaRPr dirty="0">
              <a:latin typeface="+mj-lt"/>
            </a:endParaRP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B1266E2D-E6E4-8077-67A1-E37CEABAB9F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14</a:t>
            </a:fld>
            <a:endParaRPr/>
          </a:p>
        </p:txBody>
      </p:sp>
      <p:pic>
        <p:nvPicPr>
          <p:cNvPr id="6" name="Picture 5" descr="A graph of a function&#10;&#10;AI-generated content may be incorrect.">
            <a:extLst>
              <a:ext uri="{FF2B5EF4-FFF2-40B4-BE49-F238E27FC236}">
                <a16:creationId xmlns:a16="http://schemas.microsoft.com/office/drawing/2014/main" id="{56B5CC5C-8334-EF3C-34EE-42CBF3139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748" y="1397000"/>
            <a:ext cx="4551554" cy="3584074"/>
          </a:xfrm>
          <a:prstGeom prst="rect">
            <a:avLst/>
          </a:prstGeom>
        </p:spPr>
      </p:pic>
      <p:sp>
        <p:nvSpPr>
          <p:cNvPr id="12" name="Google Shape;82;p8">
            <a:extLst>
              <a:ext uri="{FF2B5EF4-FFF2-40B4-BE49-F238E27FC236}">
                <a16:creationId xmlns:a16="http://schemas.microsoft.com/office/drawing/2014/main" id="{2347DDEB-E875-D416-7F6D-45245D427F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586448"/>
            <a:ext cx="3237799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Validation accuracy progression across 188 evaluations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FFO achieves faster convergence and higher final accuracy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PSO maintains gradual improvement → smoother exploration  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Variance across seeds remains low → stable optimization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DA8034-06D4-B51A-7657-0DEBBCB571A3}"/>
              </a:ext>
            </a:extLst>
          </p:cNvPr>
          <p:cNvSpPr txBox="1"/>
          <p:nvPr/>
        </p:nvSpPr>
        <p:spPr>
          <a:xfrm>
            <a:off x="3965448" y="4708320"/>
            <a:ext cx="14324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9. Convergence curves of FFO and PSO across aligned evaluation budgets.</a:t>
            </a:r>
          </a:p>
          <a:p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209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4650A081-39D8-B731-6854-12FF35C5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4E51589A-BF40-080A-DF48-C63F924CE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49" y="861800"/>
            <a:ext cx="812338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j-lt"/>
              </a:rPr>
              <a:t>Optimization Trajectories and Hyperparameter Sensitivity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AF1D8D84-1C5F-5025-63CA-1F2CE851FB9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15</a:t>
            </a:fld>
            <a:endParaRPr/>
          </a:p>
        </p:txBody>
      </p:sp>
      <p:pic>
        <p:nvPicPr>
          <p:cNvPr id="5" name="Picture 4" descr="A graph showing a number of dots&#10;&#10;AI-generated content may be incorrect.">
            <a:extLst>
              <a:ext uri="{FF2B5EF4-FFF2-40B4-BE49-F238E27FC236}">
                <a16:creationId xmlns:a16="http://schemas.microsoft.com/office/drawing/2014/main" id="{55454137-B784-E4D2-B05E-1F5DBFD73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0" y="1599417"/>
            <a:ext cx="4294194" cy="2880000"/>
          </a:xfrm>
          <a:prstGeom prst="rect">
            <a:avLst/>
          </a:prstGeom>
        </p:spPr>
      </p:pic>
      <p:pic>
        <p:nvPicPr>
          <p:cNvPr id="7" name="Picture 6" descr="A red and black triangle with a white logo&#10;&#10;AI-generated content may be incorrect.">
            <a:extLst>
              <a:ext uri="{FF2B5EF4-FFF2-40B4-BE49-F238E27FC236}">
                <a16:creationId xmlns:a16="http://schemas.microsoft.com/office/drawing/2014/main" id="{0A5C2CEC-E8E8-7647-02B7-94642F809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92" y="4107766"/>
            <a:ext cx="1339514" cy="1035734"/>
          </a:xfrm>
          <a:prstGeom prst="rect">
            <a:avLst/>
          </a:prstGeom>
        </p:spPr>
      </p:pic>
      <p:pic>
        <p:nvPicPr>
          <p:cNvPr id="9" name="Picture 8" descr="A graph of a number of colored dots&#10;&#10;AI-generated content may be incorrect.">
            <a:extLst>
              <a:ext uri="{FF2B5EF4-FFF2-40B4-BE49-F238E27FC236}">
                <a16:creationId xmlns:a16="http://schemas.microsoft.com/office/drawing/2014/main" id="{4BE8F88E-D967-7F7E-FA9A-7488C72F8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842" y="1540587"/>
            <a:ext cx="4294194" cy="288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46C462-3CCF-F3E4-4C08-622EDF50B808}"/>
              </a:ext>
            </a:extLst>
          </p:cNvPr>
          <p:cNvSpPr txBox="1"/>
          <p:nvPr/>
        </p:nvSpPr>
        <p:spPr>
          <a:xfrm>
            <a:off x="654465" y="4394800"/>
            <a:ext cx="323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10: FFO (seed 123): one-dimensional response of validation accuracy with respect to learning rate. </a:t>
            </a:r>
          </a:p>
          <a:p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F7B01E-D881-ABBA-0859-F08F2085E129}"/>
              </a:ext>
            </a:extLst>
          </p:cNvPr>
          <p:cNvSpPr txBox="1"/>
          <p:nvPr/>
        </p:nvSpPr>
        <p:spPr>
          <a:xfrm>
            <a:off x="4948659" y="4394799"/>
            <a:ext cx="323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11: PSO (seed 123): one-dimensional response of validation accuracy with respect to learning rate. </a:t>
            </a:r>
          </a:p>
          <a:p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D4CE28-9C00-04EA-0A6B-75C0C0FAA458}"/>
              </a:ext>
            </a:extLst>
          </p:cNvPr>
          <p:cNvSpPr txBox="1"/>
          <p:nvPr/>
        </p:nvSpPr>
        <p:spPr>
          <a:xfrm>
            <a:off x="1873943" y="131490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FFO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4C573B-2B52-01E8-9613-626B2B0F6F20}"/>
              </a:ext>
            </a:extLst>
          </p:cNvPr>
          <p:cNvSpPr txBox="1"/>
          <p:nvPr/>
        </p:nvSpPr>
        <p:spPr>
          <a:xfrm>
            <a:off x="6297145" y="1314905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PSO</a:t>
            </a:r>
          </a:p>
        </p:txBody>
      </p:sp>
    </p:spTree>
    <p:extLst>
      <p:ext uri="{BB962C8B-B14F-4D97-AF65-F5344CB8AC3E}">
        <p14:creationId xmlns:p14="http://schemas.microsoft.com/office/powerpoint/2010/main" val="3823215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2A9DD369-27FA-FCE2-8218-103108A4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bars&#10;&#10;AI-generated content may be incorrect.">
            <a:extLst>
              <a:ext uri="{FF2B5EF4-FFF2-40B4-BE49-F238E27FC236}">
                <a16:creationId xmlns:a16="http://schemas.microsoft.com/office/drawing/2014/main" id="{7936424F-8B02-063E-4E2C-A41CA139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359" y="1568741"/>
            <a:ext cx="4171253" cy="2539024"/>
          </a:xfrm>
          <a:prstGeom prst="rect">
            <a:avLst/>
          </a:prstGeom>
        </p:spPr>
      </p:pic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99C04114-C32A-95D4-9FB5-886D218BA3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49" y="861800"/>
            <a:ext cx="812338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j-lt"/>
              </a:rPr>
              <a:t>Optimization Trajectories and Hyperparameter Sensitivity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1E5FE989-E4D2-082D-EBAE-33954051FD1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16</a:t>
            </a:fld>
            <a:endParaRPr/>
          </a:p>
        </p:txBody>
      </p:sp>
      <p:pic>
        <p:nvPicPr>
          <p:cNvPr id="7" name="Picture 6" descr="A red and black triangle with a white logo&#10;&#10;AI-generated content may be incorrect.">
            <a:extLst>
              <a:ext uri="{FF2B5EF4-FFF2-40B4-BE49-F238E27FC236}">
                <a16:creationId xmlns:a16="http://schemas.microsoft.com/office/drawing/2014/main" id="{98CDFD33-C3B9-25E4-554B-017121C73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292" y="4107766"/>
            <a:ext cx="1339514" cy="1035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DBC419-C11A-EFCF-0D73-41FDADA1FB00}"/>
              </a:ext>
            </a:extLst>
          </p:cNvPr>
          <p:cNvSpPr txBox="1"/>
          <p:nvPr/>
        </p:nvSpPr>
        <p:spPr>
          <a:xfrm>
            <a:off x="654465" y="4163966"/>
            <a:ext cx="323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12: FFO (seed 123): relative hyperparameter importance showing influence on validation accuracy. </a:t>
            </a:r>
          </a:p>
          <a:p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535C32-3272-608C-DA7D-643B79B27409}"/>
              </a:ext>
            </a:extLst>
          </p:cNvPr>
          <p:cNvSpPr txBox="1"/>
          <p:nvPr/>
        </p:nvSpPr>
        <p:spPr>
          <a:xfrm>
            <a:off x="4959879" y="4163966"/>
            <a:ext cx="3239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13: PSO (seed 123): relative hyperparameter importance showing influence on validation accuracy.</a:t>
            </a:r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631D1D1-1911-327B-FDCE-C051D9061C6C}"/>
              </a:ext>
            </a:extLst>
          </p:cNvPr>
          <p:cNvSpPr txBox="1"/>
          <p:nvPr/>
        </p:nvSpPr>
        <p:spPr>
          <a:xfrm>
            <a:off x="1873943" y="1314904"/>
            <a:ext cx="542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FFO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B287BC-D219-C2BB-BAE1-009BAE1F4A53}"/>
              </a:ext>
            </a:extLst>
          </p:cNvPr>
          <p:cNvSpPr txBox="1"/>
          <p:nvPr/>
        </p:nvSpPr>
        <p:spPr>
          <a:xfrm>
            <a:off x="6297145" y="1314905"/>
            <a:ext cx="564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dirty="0"/>
              <a:t>PSO</a:t>
            </a:r>
          </a:p>
        </p:txBody>
      </p:sp>
      <p:pic>
        <p:nvPicPr>
          <p:cNvPr id="6" name="Picture 5" descr="A graph of a bar&#10;&#10;AI-generated content may be incorrect.">
            <a:extLst>
              <a:ext uri="{FF2B5EF4-FFF2-40B4-BE49-F238E27FC236}">
                <a16:creationId xmlns:a16="http://schemas.microsoft.com/office/drawing/2014/main" id="{D11FD938-7407-D876-9F59-9FCA147F6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622681"/>
            <a:ext cx="4169571" cy="25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33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EEAC791-40FA-AB32-1303-38D2C5400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graph of a number of blocks&#10;&#10;AI-generated content may be incorrect.">
            <a:extLst>
              <a:ext uri="{FF2B5EF4-FFF2-40B4-BE49-F238E27FC236}">
                <a16:creationId xmlns:a16="http://schemas.microsoft.com/office/drawing/2014/main" id="{CE94138E-3AC9-764E-1723-F6E34173F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342" y="1385631"/>
            <a:ext cx="4320000" cy="3240000"/>
          </a:xfrm>
          <a:prstGeom prst="rect">
            <a:avLst/>
          </a:prstGeom>
        </p:spPr>
      </p:pic>
      <p:pic>
        <p:nvPicPr>
          <p:cNvPr id="3" name="Picture 2" descr="A chart of different colors&#10;&#10;AI-generated content may be incorrect.">
            <a:extLst>
              <a:ext uri="{FF2B5EF4-FFF2-40B4-BE49-F238E27FC236}">
                <a16:creationId xmlns:a16="http://schemas.microsoft.com/office/drawing/2014/main" id="{98BAA4A6-A45C-CD19-958D-A0FF5D905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7" y="1397000"/>
            <a:ext cx="4320000" cy="3240000"/>
          </a:xfrm>
          <a:prstGeom prst="rect">
            <a:avLst/>
          </a:prstGeom>
        </p:spPr>
      </p:pic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30E9BB3D-984F-0DD9-981C-F320FEB476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49" y="861800"/>
            <a:ext cx="812338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j-lt"/>
              </a:rPr>
              <a:t>Optimization Trajectories and Hyperparameter Sensitivity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E17736A7-D60E-BCC0-D28C-DF9A4EEE91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17</a:t>
            </a:fld>
            <a:endParaRPr/>
          </a:p>
        </p:txBody>
      </p:sp>
      <p:pic>
        <p:nvPicPr>
          <p:cNvPr id="7" name="Picture 6" descr="A red and black triangle with a white logo&#10;&#10;AI-generated content may be incorrect.">
            <a:extLst>
              <a:ext uri="{FF2B5EF4-FFF2-40B4-BE49-F238E27FC236}">
                <a16:creationId xmlns:a16="http://schemas.microsoft.com/office/drawing/2014/main" id="{6AB70085-E4DF-775D-9E6D-74ED5E17E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92" y="4107766"/>
            <a:ext cx="1339514" cy="1035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0901DE-FB7A-F85F-67D4-0EF045066080}"/>
              </a:ext>
            </a:extLst>
          </p:cNvPr>
          <p:cNvSpPr txBox="1"/>
          <p:nvPr/>
        </p:nvSpPr>
        <p:spPr>
          <a:xfrm>
            <a:off x="727649" y="4519018"/>
            <a:ext cx="323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13: FFO (seed 123): Validation Accuracy Across Learning Rate × Unfrozen Blocks</a:t>
            </a:r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ECE4227-5729-CC6F-EA70-89B220530521}"/>
              </a:ext>
            </a:extLst>
          </p:cNvPr>
          <p:cNvSpPr txBox="1"/>
          <p:nvPr/>
        </p:nvSpPr>
        <p:spPr>
          <a:xfrm>
            <a:off x="5018138" y="4518464"/>
            <a:ext cx="3239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14: PSO (seed 123): Validation Accuracy Across Learning Rate × Unfrozen Blocks</a:t>
            </a:r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72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F2D369ED-D461-9D6B-7E25-6435C2BE7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52FF95-CB1F-EC96-E3AC-0D369E4C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038" y="1397000"/>
            <a:ext cx="3852085" cy="34919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3526D0-D6AC-46A8-1010-D5ABCBD59D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055" y="1397000"/>
            <a:ext cx="3852084" cy="3491999"/>
          </a:xfrm>
          <a:prstGeom prst="rect">
            <a:avLst/>
          </a:prstGeom>
        </p:spPr>
      </p:pic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44D55CBA-0619-2551-5283-858969F1EE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49" y="861800"/>
            <a:ext cx="812338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j-lt"/>
              </a:rPr>
              <a:t>Best Hyperparameter Performance on Full Test Set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853FEBAE-25DF-2727-4400-5C29103DF9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18</a:t>
            </a:fld>
            <a:endParaRPr/>
          </a:p>
        </p:txBody>
      </p:sp>
      <p:pic>
        <p:nvPicPr>
          <p:cNvPr id="7" name="Picture 6" descr="A red and black triangle with a white logo&#10;&#10;AI-generated content may be incorrect.">
            <a:extLst>
              <a:ext uri="{FF2B5EF4-FFF2-40B4-BE49-F238E27FC236}">
                <a16:creationId xmlns:a16="http://schemas.microsoft.com/office/drawing/2014/main" id="{04F4A465-E517-78F0-3CC1-57B107E8AF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292" y="4107766"/>
            <a:ext cx="1339514" cy="10357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A2337D-577D-BA75-5FC3-E4957810D2F5}"/>
              </a:ext>
            </a:extLst>
          </p:cNvPr>
          <p:cNvSpPr txBox="1"/>
          <p:nvPr/>
        </p:nvSpPr>
        <p:spPr>
          <a:xfrm>
            <a:off x="3682030" y="4719722"/>
            <a:ext cx="2214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15: Confusion matrices showing per-class classification accuracy for each optimizer.</a:t>
            </a:r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7202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5A02E74C-55EA-4C82-CD0A-A2F773188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63A97845-8FC1-B45D-D7F8-3F8C54B259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49" y="861800"/>
            <a:ext cx="812338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j-lt"/>
              </a:rPr>
              <a:t>Generalization and Discrimination Capability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73904621-D96B-7AE1-A0A4-3E0B37A0690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19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0D6E65-210B-8C8F-3EAA-839690F1196F}"/>
              </a:ext>
            </a:extLst>
          </p:cNvPr>
          <p:cNvSpPr txBox="1"/>
          <p:nvPr/>
        </p:nvSpPr>
        <p:spPr>
          <a:xfrm>
            <a:off x="3357850" y="4164354"/>
            <a:ext cx="24282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16: ROC and Precision–Recall curves illustrating high discrimination ability across tumor classes.</a:t>
            </a:r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25396F-D97E-F39D-7AED-91A26C94D7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757411"/>
            <a:ext cx="4459119" cy="216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4B4E93-D118-9DB3-0AA9-C9789C61B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81" y="1757411"/>
            <a:ext cx="4459119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78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75C44-1C90-7136-887C-E002CC521C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 smtClean="0"/>
              <a:t>2</a:t>
            </a:fld>
            <a:endParaRPr lang="it" dirty="0"/>
          </a:p>
        </p:txBody>
      </p:sp>
      <p:sp>
        <p:nvSpPr>
          <p:cNvPr id="17" name="Google Shape;18;p3">
            <a:extLst>
              <a:ext uri="{FF2B5EF4-FFF2-40B4-BE49-F238E27FC236}">
                <a16:creationId xmlns:a16="http://schemas.microsoft.com/office/drawing/2014/main" id="{23386F5B-899C-5F5C-3440-2F3A7C538BC6}"/>
              </a:ext>
            </a:extLst>
          </p:cNvPr>
          <p:cNvSpPr/>
          <p:nvPr/>
        </p:nvSpPr>
        <p:spPr>
          <a:xfrm>
            <a:off x="79513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" name="Google Shape;20;p3">
            <a:extLst>
              <a:ext uri="{FF2B5EF4-FFF2-40B4-BE49-F238E27FC236}">
                <a16:creationId xmlns:a16="http://schemas.microsoft.com/office/drawing/2014/main" id="{67C9CE2E-A84C-D0C2-A3F4-A8F6F0AEC75F}"/>
              </a:ext>
            </a:extLst>
          </p:cNvPr>
          <p:cNvSpPr txBox="1"/>
          <p:nvPr/>
        </p:nvSpPr>
        <p:spPr>
          <a:xfrm>
            <a:off x="727650" y="1946167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latin typeface="+mj-lt"/>
                <a:ea typeface="Raleway"/>
                <a:cs typeface="Raleway"/>
                <a:sym typeface="Raleway"/>
              </a:rPr>
              <a:t>1|</a:t>
            </a:r>
            <a:endParaRPr sz="48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1;p3">
            <a:extLst>
              <a:ext uri="{FF2B5EF4-FFF2-40B4-BE49-F238E27FC236}">
                <a16:creationId xmlns:a16="http://schemas.microsoft.com/office/drawing/2014/main" id="{8E1D741D-C264-1489-60F4-49DD3D8ABA11}"/>
              </a:ext>
            </a:extLst>
          </p:cNvPr>
          <p:cNvSpPr txBox="1"/>
          <p:nvPr/>
        </p:nvSpPr>
        <p:spPr>
          <a:xfrm>
            <a:off x="727650" y="291593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latin typeface="+mj-lt"/>
                <a:ea typeface="Raleway"/>
                <a:cs typeface="Raleway"/>
                <a:sym typeface="Raleway"/>
              </a:rPr>
              <a:t>3|</a:t>
            </a:r>
            <a:endParaRPr sz="48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21" name="Google Shape;22;p3">
            <a:extLst>
              <a:ext uri="{FF2B5EF4-FFF2-40B4-BE49-F238E27FC236}">
                <a16:creationId xmlns:a16="http://schemas.microsoft.com/office/drawing/2014/main" id="{F39266DD-447E-280E-8A0E-C97261D943D9}"/>
              </a:ext>
            </a:extLst>
          </p:cNvPr>
          <p:cNvSpPr txBox="1"/>
          <p:nvPr/>
        </p:nvSpPr>
        <p:spPr>
          <a:xfrm>
            <a:off x="4408389" y="1946167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latin typeface="+mj-lt"/>
                <a:ea typeface="Raleway"/>
                <a:cs typeface="Raleway"/>
                <a:sym typeface="Raleway"/>
              </a:rPr>
              <a:t>2|</a:t>
            </a:r>
            <a:endParaRPr sz="48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22" name="Google Shape;23;p3">
            <a:extLst>
              <a:ext uri="{FF2B5EF4-FFF2-40B4-BE49-F238E27FC236}">
                <a16:creationId xmlns:a16="http://schemas.microsoft.com/office/drawing/2014/main" id="{E74909CF-7731-D801-817A-84D627E95E4B}"/>
              </a:ext>
            </a:extLst>
          </p:cNvPr>
          <p:cNvSpPr txBox="1"/>
          <p:nvPr/>
        </p:nvSpPr>
        <p:spPr>
          <a:xfrm>
            <a:off x="4408389" y="2915934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latin typeface="+mj-lt"/>
                <a:ea typeface="Raleway"/>
                <a:cs typeface="Raleway"/>
                <a:sym typeface="Raleway"/>
              </a:rPr>
              <a:t>4|</a:t>
            </a:r>
            <a:endParaRPr sz="48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29;p3">
            <a:extLst>
              <a:ext uri="{FF2B5EF4-FFF2-40B4-BE49-F238E27FC236}">
                <a16:creationId xmlns:a16="http://schemas.microsoft.com/office/drawing/2014/main" id="{31F19506-46B8-7ED4-5B1E-416D68C56DAD}"/>
              </a:ext>
            </a:extLst>
          </p:cNvPr>
          <p:cNvSpPr/>
          <p:nvPr/>
        </p:nvSpPr>
        <p:spPr>
          <a:xfrm rot="10800000" flipH="1">
            <a:off x="828588" y="734362"/>
            <a:ext cx="372900" cy="459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4" name="Google Shape;30;p3">
            <a:extLst>
              <a:ext uri="{FF2B5EF4-FFF2-40B4-BE49-F238E27FC236}">
                <a16:creationId xmlns:a16="http://schemas.microsoft.com/office/drawing/2014/main" id="{79C4D95B-3E19-785E-D072-4A699B3397E4}"/>
              </a:ext>
            </a:extLst>
          </p:cNvPr>
          <p:cNvSpPr/>
          <p:nvPr/>
        </p:nvSpPr>
        <p:spPr>
          <a:xfrm rot="10800000" flipH="1">
            <a:off x="1201463" y="734362"/>
            <a:ext cx="372900" cy="45900"/>
          </a:xfrm>
          <a:prstGeom prst="rect">
            <a:avLst/>
          </a:prstGeom>
          <a:solidFill>
            <a:srgbClr val="6F0A1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6" name="Google Shape;32;p3">
            <a:extLst>
              <a:ext uri="{FF2B5EF4-FFF2-40B4-BE49-F238E27FC236}">
                <a16:creationId xmlns:a16="http://schemas.microsoft.com/office/drawing/2014/main" id="{1858E4FE-D788-D881-AA37-C9410D9CB85E}"/>
              </a:ext>
            </a:extLst>
          </p:cNvPr>
          <p:cNvSpPr txBox="1"/>
          <p:nvPr/>
        </p:nvSpPr>
        <p:spPr>
          <a:xfrm>
            <a:off x="727650" y="38611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latin typeface="+mj-lt"/>
                <a:ea typeface="Raleway"/>
                <a:cs typeface="Raleway"/>
                <a:sym typeface="Raleway"/>
              </a:rPr>
              <a:t>5</a:t>
            </a:r>
            <a:r>
              <a:rPr lang="en-GB" sz="4800" dirty="0">
                <a:latin typeface="+mj-lt"/>
                <a:ea typeface="Raleway"/>
                <a:cs typeface="Raleway"/>
                <a:sym typeface="Raleway"/>
              </a:rPr>
              <a:t>|</a:t>
            </a:r>
            <a:endParaRPr sz="48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33;p3">
            <a:extLst>
              <a:ext uri="{FF2B5EF4-FFF2-40B4-BE49-F238E27FC236}">
                <a16:creationId xmlns:a16="http://schemas.microsoft.com/office/drawing/2014/main" id="{25B10CED-D7FB-DCBB-4127-375456A1BF32}"/>
              </a:ext>
            </a:extLst>
          </p:cNvPr>
          <p:cNvSpPr txBox="1"/>
          <p:nvPr/>
        </p:nvSpPr>
        <p:spPr>
          <a:xfrm>
            <a:off x="4410000" y="3861100"/>
            <a:ext cx="9237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4800" dirty="0">
                <a:latin typeface="+mj-lt"/>
                <a:ea typeface="Raleway"/>
                <a:cs typeface="Raleway"/>
                <a:sym typeface="Raleway"/>
              </a:rPr>
              <a:t>6|</a:t>
            </a:r>
            <a:endParaRPr sz="48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29" name="Google Shape;70;p7">
            <a:extLst>
              <a:ext uri="{FF2B5EF4-FFF2-40B4-BE49-F238E27FC236}">
                <a16:creationId xmlns:a16="http://schemas.microsoft.com/office/drawing/2014/main" id="{4B8F8D8E-AA5E-2874-4079-A1D60D9D95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>
                <a:latin typeface="+mj-lt"/>
              </a:rPr>
              <a:t>Table of contents</a:t>
            </a:r>
            <a:endParaRPr dirty="0">
              <a:latin typeface="+mj-lt"/>
            </a:endParaRPr>
          </a:p>
        </p:txBody>
      </p:sp>
      <p:sp>
        <p:nvSpPr>
          <p:cNvPr id="30" name="Google Shape;71;p7">
            <a:extLst>
              <a:ext uri="{FF2B5EF4-FFF2-40B4-BE49-F238E27FC236}">
                <a16:creationId xmlns:a16="http://schemas.microsoft.com/office/drawing/2014/main" id="{9DF55703-451E-7C75-BA81-331D374B2E75}"/>
              </a:ext>
            </a:extLst>
          </p:cNvPr>
          <p:cNvSpPr txBox="1"/>
          <p:nvPr/>
        </p:nvSpPr>
        <p:spPr>
          <a:xfrm>
            <a:off x="1583700" y="2071194"/>
            <a:ext cx="2855296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1600" dirty="0">
                <a:latin typeface="+mj-lt"/>
              </a:rPr>
              <a:t>Introduction &amp; Motivation</a:t>
            </a:r>
            <a:endParaRPr sz="16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31" name="Google Shape;72;p7">
            <a:extLst>
              <a:ext uri="{FF2B5EF4-FFF2-40B4-BE49-F238E27FC236}">
                <a16:creationId xmlns:a16="http://schemas.microsoft.com/office/drawing/2014/main" id="{CC5B1A32-A9B9-98BA-E7B2-09122FC5A5C7}"/>
              </a:ext>
            </a:extLst>
          </p:cNvPr>
          <p:cNvSpPr txBox="1"/>
          <p:nvPr/>
        </p:nvSpPr>
        <p:spPr>
          <a:xfrm>
            <a:off x="5403000" y="2071194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600" dirty="0"/>
              <a:t>Optimization Challenges and Metaheuristics</a:t>
            </a:r>
            <a:endParaRPr lang="en-US" sz="1600" dirty="0">
              <a:ea typeface="Raleway"/>
              <a:cs typeface="Raleway"/>
              <a:sym typeface="Raleway"/>
            </a:endParaRPr>
          </a:p>
        </p:txBody>
      </p:sp>
      <p:sp>
        <p:nvSpPr>
          <p:cNvPr id="32" name="Google Shape;73;p7">
            <a:extLst>
              <a:ext uri="{FF2B5EF4-FFF2-40B4-BE49-F238E27FC236}">
                <a16:creationId xmlns:a16="http://schemas.microsoft.com/office/drawing/2014/main" id="{303E9F2D-34FA-B4EE-D61F-840F5FE432F5}"/>
              </a:ext>
            </a:extLst>
          </p:cNvPr>
          <p:cNvSpPr txBox="1"/>
          <p:nvPr/>
        </p:nvSpPr>
        <p:spPr>
          <a:xfrm>
            <a:off x="1583700" y="30340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600" dirty="0">
                <a:latin typeface="+mj-lt"/>
              </a:rPr>
              <a:t>FFO vs PSO</a:t>
            </a:r>
            <a:endParaRPr sz="16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33" name="Google Shape;74;p7">
            <a:extLst>
              <a:ext uri="{FF2B5EF4-FFF2-40B4-BE49-F238E27FC236}">
                <a16:creationId xmlns:a16="http://schemas.microsoft.com/office/drawing/2014/main" id="{F7AE8D09-3C49-C93C-DE74-B66A3BD01122}"/>
              </a:ext>
            </a:extLst>
          </p:cNvPr>
          <p:cNvSpPr txBox="1"/>
          <p:nvPr/>
        </p:nvSpPr>
        <p:spPr>
          <a:xfrm>
            <a:off x="5403000" y="3034050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sz="1600" dirty="0">
                <a:latin typeface="+mj-lt"/>
              </a:rPr>
              <a:t>Dataset, Model Architecture &amp; Experimental Setup</a:t>
            </a:r>
            <a:endParaRPr sz="16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34" name="Google Shape;75;p7">
            <a:extLst>
              <a:ext uri="{FF2B5EF4-FFF2-40B4-BE49-F238E27FC236}">
                <a16:creationId xmlns:a16="http://schemas.microsoft.com/office/drawing/2014/main" id="{9B3343C3-E964-A73F-2EE4-122D77EA14F0}"/>
              </a:ext>
            </a:extLst>
          </p:cNvPr>
          <p:cNvSpPr txBox="1"/>
          <p:nvPr/>
        </p:nvSpPr>
        <p:spPr>
          <a:xfrm>
            <a:off x="1583700" y="3996906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1600" dirty="0">
                <a:latin typeface="+mj-lt"/>
              </a:rPr>
              <a:t>Results</a:t>
            </a:r>
            <a:endParaRPr sz="1600" dirty="0">
              <a:latin typeface="+mj-lt"/>
              <a:ea typeface="Raleway"/>
              <a:cs typeface="Raleway"/>
              <a:sym typeface="Raleway"/>
            </a:endParaRPr>
          </a:p>
        </p:txBody>
      </p:sp>
      <p:sp>
        <p:nvSpPr>
          <p:cNvPr id="35" name="Google Shape;76;p7">
            <a:extLst>
              <a:ext uri="{FF2B5EF4-FFF2-40B4-BE49-F238E27FC236}">
                <a16:creationId xmlns:a16="http://schemas.microsoft.com/office/drawing/2014/main" id="{92B4880F-21BB-E5DC-2044-3C84E8859F2E}"/>
              </a:ext>
            </a:extLst>
          </p:cNvPr>
          <p:cNvSpPr txBox="1"/>
          <p:nvPr/>
        </p:nvSpPr>
        <p:spPr>
          <a:xfrm>
            <a:off x="5403000" y="3996906"/>
            <a:ext cx="21414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GB" sz="1600" dirty="0">
                <a:latin typeface="+mj-lt"/>
              </a:rPr>
              <a:t>Conclusion and Future Work</a:t>
            </a:r>
            <a:endParaRPr sz="1600" dirty="0">
              <a:latin typeface="+mj-lt"/>
              <a:ea typeface="Raleway"/>
              <a:cs typeface="Raleway"/>
              <a:sym typeface="Raleway"/>
            </a:endParaRPr>
          </a:p>
        </p:txBody>
      </p:sp>
      <p:pic>
        <p:nvPicPr>
          <p:cNvPr id="25" name="Google Shape;31;p3">
            <a:extLst>
              <a:ext uri="{FF2B5EF4-FFF2-40B4-BE49-F238E27FC236}">
                <a16:creationId xmlns:a16="http://schemas.microsoft.com/office/drawing/2014/main" id="{B6DEC335-7EC3-0645-78F3-EEC5C7862FA1}"/>
              </a:ext>
            </a:extLst>
          </p:cNvPr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7922487" y="2407925"/>
            <a:ext cx="1776325" cy="1656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513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6" grpId="0"/>
      <p:bldP spid="27" grpId="0"/>
      <p:bldP spid="30" grpId="0"/>
      <p:bldP spid="31" grpId="0"/>
      <p:bldP spid="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1FAC8AC7-1FDF-6EF7-AE97-A938A533A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A2AD212E-C51D-2E83-7E9E-921F9D897E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49" y="861800"/>
            <a:ext cx="8123387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j-lt"/>
              </a:rPr>
              <a:t>Aggregate Performance Comparison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67E512B6-A094-05F8-1DD2-2C6A1851E27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20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1F1EE6-5CA8-83DB-0791-49631DC5228B}"/>
              </a:ext>
            </a:extLst>
          </p:cNvPr>
          <p:cNvSpPr txBox="1"/>
          <p:nvPr/>
        </p:nvSpPr>
        <p:spPr>
          <a:xfrm>
            <a:off x="3357848" y="4070252"/>
            <a:ext cx="2428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17: Summary of test-set performance for each optimizer with best hyperparameters. </a:t>
            </a:r>
          </a:p>
          <a:p>
            <a:endParaRPr lang="en-EG" sz="8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E8883D7-CCDA-AB8D-94AC-F42EEF1A2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2308200"/>
              </p:ext>
            </p:extLst>
          </p:nvPr>
        </p:nvGraphicFramePr>
        <p:xfrm>
          <a:off x="1289996" y="1683805"/>
          <a:ext cx="6564005" cy="21371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312801">
                  <a:extLst>
                    <a:ext uri="{9D8B030D-6E8A-4147-A177-3AD203B41FA5}">
                      <a16:colId xmlns:a16="http://schemas.microsoft.com/office/drawing/2014/main" val="1300965948"/>
                    </a:ext>
                  </a:extLst>
                </a:gridCol>
                <a:gridCol w="1312801">
                  <a:extLst>
                    <a:ext uri="{9D8B030D-6E8A-4147-A177-3AD203B41FA5}">
                      <a16:colId xmlns:a16="http://schemas.microsoft.com/office/drawing/2014/main" val="3592182457"/>
                    </a:ext>
                  </a:extLst>
                </a:gridCol>
                <a:gridCol w="1312801">
                  <a:extLst>
                    <a:ext uri="{9D8B030D-6E8A-4147-A177-3AD203B41FA5}">
                      <a16:colId xmlns:a16="http://schemas.microsoft.com/office/drawing/2014/main" val="3941947987"/>
                    </a:ext>
                  </a:extLst>
                </a:gridCol>
                <a:gridCol w="1312801">
                  <a:extLst>
                    <a:ext uri="{9D8B030D-6E8A-4147-A177-3AD203B41FA5}">
                      <a16:colId xmlns:a16="http://schemas.microsoft.com/office/drawing/2014/main" val="1551601453"/>
                    </a:ext>
                  </a:extLst>
                </a:gridCol>
                <a:gridCol w="1312801">
                  <a:extLst>
                    <a:ext uri="{9D8B030D-6E8A-4147-A177-3AD203B41FA5}">
                      <a16:colId xmlns:a16="http://schemas.microsoft.com/office/drawing/2014/main" val="1889147230"/>
                    </a:ext>
                  </a:extLst>
                </a:gridCol>
              </a:tblGrid>
              <a:tr h="412163">
                <a:tc>
                  <a:txBody>
                    <a:bodyPr/>
                    <a:lstStyle/>
                    <a:p>
                      <a:r>
                        <a:rPr lang="en-EG" dirty="0"/>
                        <a:t>Algorithm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Accuracy (%)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Percision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Recall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F1-score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53672"/>
                  </a:ext>
                </a:extLst>
              </a:tr>
              <a:tr h="412163">
                <a:tc>
                  <a:txBody>
                    <a:bodyPr/>
                    <a:lstStyle/>
                    <a:p>
                      <a:r>
                        <a:rPr lang="en-EG" dirty="0"/>
                        <a:t>FFO_s123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98.58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01265"/>
                  </a:ext>
                </a:extLst>
              </a:tr>
              <a:tr h="412163">
                <a:tc>
                  <a:txBody>
                    <a:bodyPr/>
                    <a:lstStyle/>
                    <a:p>
                      <a:r>
                        <a:rPr lang="en-EG" dirty="0"/>
                        <a:t>FFO_s222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94.73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92321"/>
                  </a:ext>
                </a:extLst>
              </a:tr>
              <a:tr h="488504">
                <a:tc>
                  <a:txBody>
                    <a:bodyPr/>
                    <a:lstStyle/>
                    <a:p>
                      <a:r>
                        <a:rPr lang="en-EG" dirty="0"/>
                        <a:t>PSO_s123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95.33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46679"/>
                  </a:ext>
                </a:extLst>
              </a:tr>
              <a:tr h="412163">
                <a:tc>
                  <a:txBody>
                    <a:bodyPr/>
                    <a:lstStyle/>
                    <a:p>
                      <a:r>
                        <a:rPr lang="en-EG" dirty="0"/>
                        <a:t>PSO_s222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93.91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0.942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7875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868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5FC98BB7-7F0F-C3D3-1FC2-D15AE619F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7DB99B45-5F3E-13BD-E57E-5B5F4A6A4D4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21</a:t>
            </a:fld>
            <a:endParaRPr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6D35467-1EB6-74AB-7F91-B5F3CE0E3D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676382"/>
              </p:ext>
            </p:extLst>
          </p:nvPr>
        </p:nvGraphicFramePr>
        <p:xfrm>
          <a:off x="926319" y="759410"/>
          <a:ext cx="7349255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3276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>
          <a:extLst>
            <a:ext uri="{FF2B5EF4-FFF2-40B4-BE49-F238E27FC236}">
              <a16:creationId xmlns:a16="http://schemas.microsoft.com/office/drawing/2014/main" id="{06940246-0BE1-2D18-4A85-852034F3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3">
            <a:extLst>
              <a:ext uri="{FF2B5EF4-FFF2-40B4-BE49-F238E27FC236}">
                <a16:creationId xmlns:a16="http://schemas.microsoft.com/office/drawing/2014/main" id="{310C9F68-2C86-21FE-99AF-25452F23168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dirty="0"/>
              <a:t>Thank you for your attention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A5842-882C-BAE1-9AE0-D326F75159FA}"/>
              </a:ext>
            </a:extLst>
          </p:cNvPr>
          <p:cNvSpPr txBox="1"/>
          <p:nvPr/>
        </p:nvSpPr>
        <p:spPr>
          <a:xfrm>
            <a:off x="726450" y="204751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847941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 txBox="1">
            <a:spLocks noGrp="1"/>
          </p:cNvSpPr>
          <p:nvPr>
            <p:ph type="body" idx="1"/>
          </p:nvPr>
        </p:nvSpPr>
        <p:spPr>
          <a:xfrm>
            <a:off x="727650" y="1345615"/>
            <a:ext cx="3349675" cy="27892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Brain-tumor classification is vital for early diagnosis.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Manual MRI interpretation is slow and subjective.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CNNs can automate detection → need optimal hyperparameters.</a:t>
            </a:r>
          </a:p>
        </p:txBody>
      </p:sp>
      <p:sp>
        <p:nvSpPr>
          <p:cNvPr id="83" name="Google Shape;83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3</a:t>
            </a:fld>
            <a:endParaRPr dirty="0"/>
          </a:p>
        </p:txBody>
      </p:sp>
      <p:sp>
        <p:nvSpPr>
          <p:cNvPr id="81" name="Google Shape;81;p8"/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GB" dirty="0">
                <a:solidFill>
                  <a:srgbClr val="1A1A1A"/>
                </a:solidFill>
                <a:latin typeface="+mj-lt"/>
              </a:rPr>
              <a:t>Motivation</a:t>
            </a:r>
          </a:p>
        </p:txBody>
      </p:sp>
      <p:pic>
        <p:nvPicPr>
          <p:cNvPr id="11" name="Graphic 10" descr="Single gear outline">
            <a:extLst>
              <a:ext uri="{FF2B5EF4-FFF2-40B4-BE49-F238E27FC236}">
                <a16:creationId xmlns:a16="http://schemas.microsoft.com/office/drawing/2014/main" id="{90BA7C3A-4049-4D6B-EC73-CB3E9931D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0170" y="3044343"/>
            <a:ext cx="1311772" cy="13117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FAA376E-988F-2B3A-F7D7-BFBBD7FC3A57}"/>
              </a:ext>
            </a:extLst>
          </p:cNvPr>
          <p:cNvCxnSpPr>
            <a:cxnSpLocks/>
          </p:cNvCxnSpPr>
          <p:nvPr/>
        </p:nvCxnSpPr>
        <p:spPr>
          <a:xfrm>
            <a:off x="3641942" y="3700229"/>
            <a:ext cx="178372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phic 16" descr="Processor outline">
            <a:extLst>
              <a:ext uri="{FF2B5EF4-FFF2-40B4-BE49-F238E27FC236}">
                <a16:creationId xmlns:a16="http://schemas.microsoft.com/office/drawing/2014/main" id="{2B012536-AF10-FA2C-D175-78E6CA8C14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02057" y="3044343"/>
            <a:ext cx="1311772" cy="131177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0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F73BFA1-CE24-F8F8-51CB-A77A0AA93429}"/>
              </a:ext>
            </a:extLst>
          </p:cNvPr>
          <p:cNvSpPr txBox="1"/>
          <p:nvPr/>
        </p:nvSpPr>
        <p:spPr>
          <a:xfrm>
            <a:off x="5981942" y="3530156"/>
            <a:ext cx="352003" cy="338554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1281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EG" sz="1600" dirty="0">
                <a:solidFill>
                  <a:schemeClr val="bg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AI</a:t>
            </a:r>
            <a:endParaRPr lang="en-EG" dirty="0">
              <a:solidFill>
                <a:schemeClr val="bg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611204-BE2E-F2EF-8C97-06F563CA7B25}"/>
              </a:ext>
            </a:extLst>
          </p:cNvPr>
          <p:cNvSpPr txBox="1"/>
          <p:nvPr/>
        </p:nvSpPr>
        <p:spPr>
          <a:xfrm>
            <a:off x="2408912" y="4356115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1200" b="1" dirty="0">
                <a:latin typeface="Calibri" panose="020F0502020204030204" pitchFamily="34" charset="0"/>
                <a:cs typeface="Calibri" panose="020F0502020204030204" pitchFamily="34" charset="0"/>
              </a:rPr>
              <a:t>Manual Tunning</a:t>
            </a:r>
          </a:p>
          <a:p>
            <a:r>
              <a:rPr lang="en-EG" sz="1200" dirty="0">
                <a:latin typeface="Calibri" panose="020F0502020204030204" pitchFamily="34" charset="0"/>
                <a:cs typeface="Calibri" panose="020F0502020204030204" pitchFamily="34" charset="0"/>
              </a:rPr>
              <a:t>time-consuming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F044DE-D9F7-18AB-A62A-A4F9675FC9D3}"/>
              </a:ext>
            </a:extLst>
          </p:cNvPr>
          <p:cNvSpPr txBox="1"/>
          <p:nvPr/>
        </p:nvSpPr>
        <p:spPr>
          <a:xfrm>
            <a:off x="5717429" y="4333085"/>
            <a:ext cx="123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EG" sz="1200" b="1" dirty="0">
                <a:latin typeface="Calibri" panose="020F0502020204030204" pitchFamily="34" charset="0"/>
                <a:cs typeface="Calibri" panose="020F0502020204030204" pitchFamily="34" charset="0"/>
              </a:rPr>
              <a:t>Automated optimization</a:t>
            </a:r>
          </a:p>
          <a:p>
            <a:r>
              <a:rPr lang="en-EG" sz="1200" dirty="0">
                <a:latin typeface="Calibri" panose="020F0502020204030204" pitchFamily="34" charset="0"/>
                <a:cs typeface="Calibri" panose="020F0502020204030204" pitchFamily="34" charset="0"/>
              </a:rPr>
              <a:t>efiicient</a:t>
            </a:r>
          </a:p>
        </p:txBody>
      </p:sp>
      <p:sp>
        <p:nvSpPr>
          <p:cNvPr id="24" name="Google Shape;82;p8">
            <a:extLst>
              <a:ext uri="{FF2B5EF4-FFF2-40B4-BE49-F238E27FC236}">
                <a16:creationId xmlns:a16="http://schemas.microsoft.com/office/drawing/2014/main" id="{A829260A-A4DA-D93C-9232-CBEE4D09DDDF}"/>
              </a:ext>
            </a:extLst>
          </p:cNvPr>
          <p:cNvSpPr txBox="1">
            <a:spLocks/>
          </p:cNvSpPr>
          <p:nvPr/>
        </p:nvSpPr>
        <p:spPr>
          <a:xfrm>
            <a:off x="4572000" y="1345615"/>
            <a:ext cx="3105118" cy="210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Catamaran"/>
              <a:buChar char="●"/>
              <a:defRPr sz="13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●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Catamaran"/>
              <a:buChar char="○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Catamaran"/>
              <a:buChar char="■"/>
              <a:defRPr sz="1100" b="0" i="0" u="none" strike="noStrike" cap="none">
                <a:solidFill>
                  <a:schemeClr val="accen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A</a:t>
            </a:r>
            <a:r>
              <a:rPr lang="en-US" sz="1200" dirty="0">
                <a:solidFill>
                  <a:schemeClr val="bg2"/>
                </a:solidFill>
              </a:rPr>
              <a:t>dapt the Firefighter Optimization Algorithm (FFO) for CNN hyperparameter 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Compare its performance against Particle Swarm Optimization (PSO).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Evaluate Performance</a:t>
            </a:r>
          </a:p>
        </p:txBody>
      </p:sp>
      <p:sp>
        <p:nvSpPr>
          <p:cNvPr id="25" name="Google Shape;81;p8">
            <a:extLst>
              <a:ext uri="{FF2B5EF4-FFF2-40B4-BE49-F238E27FC236}">
                <a16:creationId xmlns:a16="http://schemas.microsoft.com/office/drawing/2014/main" id="{6331659D-636C-8594-C0B6-4B92483AE04F}"/>
              </a:ext>
            </a:extLst>
          </p:cNvPr>
          <p:cNvSpPr txBox="1">
            <a:spLocks/>
          </p:cNvSpPr>
          <p:nvPr/>
        </p:nvSpPr>
        <p:spPr>
          <a:xfrm>
            <a:off x="4572000" y="86180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Catamaran"/>
              <a:buNone/>
              <a:defRPr sz="2600" b="1" i="0" u="none" strike="noStrike" cap="none">
                <a:solidFill>
                  <a:schemeClr val="dk2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GB" dirty="0">
                <a:solidFill>
                  <a:srgbClr val="1A1A1A"/>
                </a:solidFill>
                <a:latin typeface="+mj-lt"/>
              </a:rPr>
              <a:t>Objectives &amp; Novelty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>
          <a:extLst>
            <a:ext uri="{FF2B5EF4-FFF2-40B4-BE49-F238E27FC236}">
              <a16:creationId xmlns:a16="http://schemas.microsoft.com/office/drawing/2014/main" id="{E0DDE2F2-E5AC-1A2E-1DF0-B24725B60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B9012708-C8A7-350B-BC32-5FC16136D0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12400"/>
            <a:ext cx="334967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Learn hierarchical spatial features directly from images.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Used in MRI, CT, and histopathology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Applications: tumor Detection, segmentation, radiomics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60DAB503-B0E9-B29F-4479-61F36CA1DF8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4</a:t>
            </a:fld>
            <a:endParaRPr dirty="0"/>
          </a:p>
        </p:txBody>
      </p:sp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2449693B-C5AD-B62F-DFCB-175F19468C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Importance of CNNs in Medical Imaging</a:t>
            </a:r>
            <a:endParaRPr lang="en-GB" dirty="0">
              <a:solidFill>
                <a:srgbClr val="1A1A1A"/>
              </a:solidFill>
              <a:latin typeface="+mj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F1FDD05-E092-E509-A6E6-9E654F66E127}"/>
              </a:ext>
            </a:extLst>
          </p:cNvPr>
          <p:cNvGrpSpPr/>
          <p:nvPr/>
        </p:nvGrpSpPr>
        <p:grpSpPr>
          <a:xfrm>
            <a:off x="4483866" y="1760536"/>
            <a:ext cx="4225561" cy="2349140"/>
            <a:chOff x="4483866" y="1760536"/>
            <a:chExt cx="4225561" cy="2349140"/>
          </a:xfrm>
        </p:grpSpPr>
        <p:pic>
          <p:nvPicPr>
            <p:cNvPr id="5" name="Picture 4" descr="A diagram of different features&#10;&#10;AI-generated content may be incorrect.">
              <a:extLst>
                <a:ext uri="{FF2B5EF4-FFF2-40B4-BE49-F238E27FC236}">
                  <a16:creationId xmlns:a16="http://schemas.microsoft.com/office/drawing/2014/main" id="{6722A812-A86B-86DE-776F-E6EAA4528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760536"/>
              <a:ext cx="4137427" cy="1985965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C83B88-C2B9-3990-7FCB-7A5AAA0A1948}"/>
                </a:ext>
              </a:extLst>
            </p:cNvPr>
            <p:cNvSpPr txBox="1"/>
            <p:nvPr/>
          </p:nvSpPr>
          <p:spPr>
            <a:xfrm>
              <a:off x="4483866" y="3832677"/>
              <a:ext cx="379904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G" sz="1200" i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Figure 1: </a:t>
              </a:r>
              <a:r>
                <a:rPr lang="en-US" sz="1200" i="1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How layers learn data in CNNs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222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CCA11B68-1A0C-F6A5-1EDA-C4A56B452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DA401159-58E5-9397-F66B-353B535252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612400"/>
            <a:ext cx="3349675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Many hyperparameters to tune (LR, batch size, dropout …).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Poor choices → over/underfitting.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Grid or manual search → costly.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2"/>
                </a:solidFill>
              </a:rPr>
              <a:t>Need automatic, robust tuning.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128AE982-C38B-0936-00F9-3C1EEE5C83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5</a:t>
            </a:fld>
            <a:endParaRPr dirty="0"/>
          </a:p>
        </p:txBody>
      </p:sp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EF9ECABC-DDE8-C5C7-576E-1BE6C10F36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Challenges in CNN Optimization</a:t>
            </a:r>
            <a:endParaRPr lang="en-GB" dirty="0">
              <a:solidFill>
                <a:srgbClr val="1A1A1A"/>
              </a:solidFill>
              <a:latin typeface="+mj-lt"/>
            </a:endParaRPr>
          </a:p>
        </p:txBody>
      </p:sp>
      <p:pic>
        <p:nvPicPr>
          <p:cNvPr id="22" name="Graphic 21" descr="Arrow: Clockwise curve outline">
            <a:extLst>
              <a:ext uri="{FF2B5EF4-FFF2-40B4-BE49-F238E27FC236}">
                <a16:creationId xmlns:a16="http://schemas.microsoft.com/office/drawing/2014/main" id="{C8469031-C2E1-156A-6767-5C960F663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017347">
            <a:off x="7142654" y="2183685"/>
            <a:ext cx="660509" cy="61356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BAD92B7-6C08-2A0E-6D1B-1516DFBCA1B8}"/>
              </a:ext>
            </a:extLst>
          </p:cNvPr>
          <p:cNvGrpSpPr/>
          <p:nvPr/>
        </p:nvGrpSpPr>
        <p:grpSpPr>
          <a:xfrm>
            <a:off x="6160706" y="1332060"/>
            <a:ext cx="1108878" cy="913561"/>
            <a:chOff x="6946925" y="888224"/>
            <a:chExt cx="1535116" cy="1361489"/>
          </a:xfrm>
        </p:grpSpPr>
        <p:pic>
          <p:nvPicPr>
            <p:cNvPr id="28" name="Graphic 27" descr="Settings with solid fill">
              <a:extLst>
                <a:ext uri="{FF2B5EF4-FFF2-40B4-BE49-F238E27FC236}">
                  <a16:creationId xmlns:a16="http://schemas.microsoft.com/office/drawing/2014/main" id="{A1B2C1A9-23C3-811A-79AB-3E47FEA13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116842" y="888224"/>
              <a:ext cx="1176752" cy="1176752"/>
            </a:xfrm>
            <a:prstGeom prst="rect">
              <a:avLst/>
            </a:prstGeom>
          </p:spPr>
        </p:pic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936F5506-7A65-9BBF-71A6-C403858B52AA}"/>
                </a:ext>
              </a:extLst>
            </p:cNvPr>
            <p:cNvSpPr/>
            <p:nvPr/>
          </p:nvSpPr>
          <p:spPr>
            <a:xfrm>
              <a:off x="6981371" y="888224"/>
              <a:ext cx="1447695" cy="13614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>
                <a:noFill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7014B1-3D17-0CAB-6EB7-9014EA51D7EB}"/>
                </a:ext>
              </a:extLst>
            </p:cNvPr>
            <p:cNvSpPr txBox="1"/>
            <p:nvPr/>
          </p:nvSpPr>
          <p:spPr>
            <a:xfrm>
              <a:off x="6946925" y="1833686"/>
              <a:ext cx="1535116" cy="36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G" sz="1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Hyperparameters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9F91CC-B1C4-79F1-8F1B-9CF067ECCE3F}"/>
              </a:ext>
            </a:extLst>
          </p:cNvPr>
          <p:cNvGrpSpPr/>
          <p:nvPr/>
        </p:nvGrpSpPr>
        <p:grpSpPr>
          <a:xfrm>
            <a:off x="7861416" y="2238496"/>
            <a:ext cx="1045730" cy="913561"/>
            <a:chOff x="6981371" y="2564550"/>
            <a:chExt cx="1447695" cy="1361489"/>
          </a:xfrm>
        </p:grpSpPr>
        <p:pic>
          <p:nvPicPr>
            <p:cNvPr id="10" name="Graphic 9" descr="Exponential Graph with solid fill">
              <a:extLst>
                <a:ext uri="{FF2B5EF4-FFF2-40B4-BE49-F238E27FC236}">
                  <a16:creationId xmlns:a16="http://schemas.microsoft.com/office/drawing/2014/main" id="{A653283D-FED6-5AF4-3286-60205323BD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16842" y="2808382"/>
              <a:ext cx="1117657" cy="1117657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A0CC161C-E9A4-919C-4B3E-915DCC16B299}"/>
                </a:ext>
              </a:extLst>
            </p:cNvPr>
            <p:cNvSpPr/>
            <p:nvPr/>
          </p:nvSpPr>
          <p:spPr>
            <a:xfrm>
              <a:off x="6981371" y="2564550"/>
              <a:ext cx="1447695" cy="13614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>
                <a:noFill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5FB65B-6680-201D-E899-5E75FCC75724}"/>
                </a:ext>
              </a:extLst>
            </p:cNvPr>
            <p:cNvSpPr txBox="1"/>
            <p:nvPr/>
          </p:nvSpPr>
          <p:spPr>
            <a:xfrm>
              <a:off x="7086474" y="2575168"/>
              <a:ext cx="1297933" cy="36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G" sz="1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Performance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F610D0C-082E-D4DA-4D85-2228165AD865}"/>
              </a:ext>
            </a:extLst>
          </p:cNvPr>
          <p:cNvGrpSpPr/>
          <p:nvPr/>
        </p:nvGrpSpPr>
        <p:grpSpPr>
          <a:xfrm>
            <a:off x="7905078" y="594519"/>
            <a:ext cx="1072774" cy="1019838"/>
            <a:chOff x="4734948" y="1684182"/>
            <a:chExt cx="1485135" cy="1519875"/>
          </a:xfrm>
        </p:grpSpPr>
        <p:pic>
          <p:nvPicPr>
            <p:cNvPr id="40" name="Picture 39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31A223ED-F944-1C48-C201-1E3FF6C61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72387" y="1756361"/>
              <a:ext cx="1447696" cy="1447696"/>
            </a:xfrm>
            <a:prstGeom prst="rect">
              <a:avLst/>
            </a:prstGeom>
          </p:spPr>
        </p:pic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4C68CE0E-D525-5465-DE48-C6FA60E215F9}"/>
                </a:ext>
              </a:extLst>
            </p:cNvPr>
            <p:cNvSpPr/>
            <p:nvPr/>
          </p:nvSpPr>
          <p:spPr>
            <a:xfrm>
              <a:off x="4734948" y="1684182"/>
              <a:ext cx="1447695" cy="136148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EG" dirty="0">
                <a:noFill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30310-5136-66DE-9D4E-73E6AC68EC7C}"/>
                </a:ext>
              </a:extLst>
            </p:cNvPr>
            <p:cNvSpPr txBox="1"/>
            <p:nvPr/>
          </p:nvSpPr>
          <p:spPr>
            <a:xfrm>
              <a:off x="4943981" y="1710157"/>
              <a:ext cx="1064271" cy="366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EG" sz="1000" dirty="0">
                  <a:solidFill>
                    <a:schemeClr val="bg2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Training</a:t>
              </a:r>
            </a:p>
          </p:txBody>
        </p:sp>
      </p:grpSp>
      <p:pic>
        <p:nvPicPr>
          <p:cNvPr id="47" name="Graphic 46" descr="Arrow: Clockwise curve outline">
            <a:extLst>
              <a:ext uri="{FF2B5EF4-FFF2-40B4-BE49-F238E27FC236}">
                <a16:creationId xmlns:a16="http://schemas.microsoft.com/office/drawing/2014/main" id="{25CC75D4-234C-1F46-31E9-1CC26DD2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4715905">
            <a:off x="7161192" y="774184"/>
            <a:ext cx="613563" cy="660509"/>
          </a:xfrm>
          <a:prstGeom prst="rect">
            <a:avLst/>
          </a:prstGeom>
        </p:spPr>
      </p:pic>
      <p:pic>
        <p:nvPicPr>
          <p:cNvPr id="49" name="Graphic 48" descr="Arrow: Straight outline">
            <a:extLst>
              <a:ext uri="{FF2B5EF4-FFF2-40B4-BE49-F238E27FC236}">
                <a16:creationId xmlns:a16="http://schemas.microsoft.com/office/drawing/2014/main" id="{5E2A4955-CCCD-96A0-D16A-009DA8D20E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8077499" y="1534707"/>
            <a:ext cx="613563" cy="660509"/>
          </a:xfrm>
          <a:prstGeom prst="rect">
            <a:avLst/>
          </a:prstGeom>
        </p:spPr>
      </p:pic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8029A9F8-3D0C-876C-86BE-B483B2DE2A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0175917"/>
              </p:ext>
            </p:extLst>
          </p:nvPr>
        </p:nvGraphicFramePr>
        <p:xfrm>
          <a:off x="1736881" y="3120652"/>
          <a:ext cx="5670237" cy="154547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90079">
                  <a:extLst>
                    <a:ext uri="{9D8B030D-6E8A-4147-A177-3AD203B41FA5}">
                      <a16:colId xmlns:a16="http://schemas.microsoft.com/office/drawing/2014/main" val="1300965948"/>
                    </a:ext>
                  </a:extLst>
                </a:gridCol>
                <a:gridCol w="1890079">
                  <a:extLst>
                    <a:ext uri="{9D8B030D-6E8A-4147-A177-3AD203B41FA5}">
                      <a16:colId xmlns:a16="http://schemas.microsoft.com/office/drawing/2014/main" val="3592182457"/>
                    </a:ext>
                  </a:extLst>
                </a:gridCol>
                <a:gridCol w="1890079">
                  <a:extLst>
                    <a:ext uri="{9D8B030D-6E8A-4147-A177-3AD203B41FA5}">
                      <a16:colId xmlns:a16="http://schemas.microsoft.com/office/drawing/2014/main" val="18891472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EG" dirty="0"/>
                        <a:t>Method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Description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/>
                        <a:t>Limitation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753672"/>
                  </a:ext>
                </a:extLst>
              </a:tr>
              <a:tr h="361255">
                <a:tc>
                  <a:txBody>
                    <a:bodyPr/>
                    <a:lstStyle/>
                    <a:p>
                      <a:r>
                        <a:rPr lang="en-EG" dirty="0"/>
                        <a:t>Manual /Grid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Exhaustive 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Expensive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601265"/>
                  </a:ext>
                </a:extLst>
              </a:tr>
              <a:tr h="509937">
                <a:tc>
                  <a:txBody>
                    <a:bodyPr/>
                    <a:lstStyle/>
                    <a:p>
                      <a:r>
                        <a:rPr lang="en-EG" dirty="0"/>
                        <a:t>Random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Random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Inefficient and Unreporfucable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92321"/>
                  </a:ext>
                </a:extLst>
              </a:tr>
              <a:tr h="361255">
                <a:tc>
                  <a:txBody>
                    <a:bodyPr/>
                    <a:lstStyle/>
                    <a:p>
                      <a:r>
                        <a:rPr lang="en-EG" dirty="0"/>
                        <a:t>Bayesian</a:t>
                      </a:r>
                    </a:p>
                  </a:txBody>
                  <a:tcPr>
                    <a:solidFill>
                      <a:srgbClr val="8224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Surrogate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EG" dirty="0">
                          <a:solidFill>
                            <a:schemeClr val="bg2"/>
                          </a:solidFill>
                        </a:rPr>
                        <a:t>Poor Scaling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46679"/>
                  </a:ext>
                </a:extLst>
              </a:tr>
            </a:tbl>
          </a:graphicData>
        </a:graphic>
      </p:graphicFrame>
      <p:sp>
        <p:nvSpPr>
          <p:cNvPr id="53" name="TextBox 52">
            <a:extLst>
              <a:ext uri="{FF2B5EF4-FFF2-40B4-BE49-F238E27FC236}">
                <a16:creationId xmlns:a16="http://schemas.microsoft.com/office/drawing/2014/main" id="{72DFD0DC-C53B-D316-2743-06A29855F066}"/>
              </a:ext>
            </a:extLst>
          </p:cNvPr>
          <p:cNvSpPr txBox="1"/>
          <p:nvPr/>
        </p:nvSpPr>
        <p:spPr>
          <a:xfrm>
            <a:off x="7422892" y="4335415"/>
            <a:ext cx="1291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Table 1: Existing Hyperparameter tuning Methods</a:t>
            </a:r>
            <a:endParaRPr lang="en-EG" sz="24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17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5B568687-D748-5400-27BB-BC35047D7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000522F3-593F-AE4B-0A64-06CFD88DF68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6</a:t>
            </a:fld>
            <a:endParaRPr dirty="0"/>
          </a:p>
        </p:txBody>
      </p:sp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AF84DC05-B948-C7B7-735F-2CA66191F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Metaheuristic Optimization Algorithms</a:t>
            </a:r>
            <a:endParaRPr lang="en-GB" dirty="0">
              <a:solidFill>
                <a:srgbClr val="1A1A1A"/>
              </a:solidFill>
              <a:latin typeface="+mj-lt"/>
            </a:endParaRPr>
          </a:p>
        </p:txBody>
      </p:sp>
      <p:pic>
        <p:nvPicPr>
          <p:cNvPr id="9218" name="Picture 2" descr="Exploration and exploitation groups of dynamic group-based optimization Algorithm.">
            <a:extLst>
              <a:ext uri="{FF2B5EF4-FFF2-40B4-BE49-F238E27FC236}">
                <a16:creationId xmlns:a16="http://schemas.microsoft.com/office/drawing/2014/main" id="{89615A58-209E-42EF-D914-749AF3AE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06" y="1397000"/>
            <a:ext cx="4710896" cy="293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82;p8">
            <a:extLst>
              <a:ext uri="{FF2B5EF4-FFF2-40B4-BE49-F238E27FC236}">
                <a16:creationId xmlns:a16="http://schemas.microsoft.com/office/drawing/2014/main" id="{78CB2414-78AF-1620-329B-78FBC8F58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48" y="1684876"/>
            <a:ext cx="3286087" cy="2155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Population-based search strategies inspired by natural processes.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Operate without gradient information — suitable for non-convex problems.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Balance exploration (global search) and exploitation (local refinement).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Common examples: PSO, Genetic Algorithms, Grey Wolf Optimizer, FFO.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5A63BF-61AC-70E1-E02C-91A5C49EF9A8}"/>
              </a:ext>
            </a:extLst>
          </p:cNvPr>
          <p:cNvSpPr txBox="1"/>
          <p:nvPr/>
        </p:nvSpPr>
        <p:spPr>
          <a:xfrm>
            <a:off x="727650" y="139680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What are metaheuristics?</a:t>
            </a:r>
          </a:p>
        </p:txBody>
      </p:sp>
    </p:spTree>
    <p:extLst>
      <p:ext uri="{BB962C8B-B14F-4D97-AF65-F5344CB8AC3E}">
        <p14:creationId xmlns:p14="http://schemas.microsoft.com/office/powerpoint/2010/main" val="378319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0DF95AF5-7239-14EC-8A4B-7BC8EA2ACD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w generation&#10;&#10;AI-generated content may be incorrect.">
            <a:extLst>
              <a:ext uri="{FF2B5EF4-FFF2-40B4-BE49-F238E27FC236}">
                <a16:creationId xmlns:a16="http://schemas.microsoft.com/office/drawing/2014/main" id="{C77D0E17-6730-23BE-BF3E-8C78CA29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605" y="2656637"/>
            <a:ext cx="4409680" cy="2241156"/>
          </a:xfrm>
          <a:prstGeom prst="rect">
            <a:avLst/>
          </a:prstGeom>
        </p:spPr>
      </p:pic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46131FFC-A4AF-44E3-9522-C2ECC62141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Particle Swarm Optimization</a:t>
            </a:r>
            <a:endParaRPr dirty="0">
              <a:latin typeface="+mj-lt"/>
            </a:endParaRPr>
          </a:p>
        </p:txBody>
      </p:sp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7AC92AF6-06EB-AA57-50AE-8A4CEF008B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48" y="1684876"/>
            <a:ext cx="4947595" cy="1538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Population-based stochastic optimizer inspired by social learning.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Each particle explores the search space while sharing information with the swarm.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Balances exploration (diversity) and exploitation (convergence). </a:t>
            </a:r>
            <a:endParaRPr lang="en-US" altLang="en-US" sz="1200" b="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65451B65-108B-5D96-47FD-5568313AC4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D32A51-E19D-57CA-0A40-56EF03DF3C85}"/>
              </a:ext>
            </a:extLst>
          </p:cNvPr>
          <p:cNvSpPr txBox="1"/>
          <p:nvPr/>
        </p:nvSpPr>
        <p:spPr>
          <a:xfrm>
            <a:off x="727650" y="139680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Baseline Algorithm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C4CCA1-C029-D306-057F-ACCD43E61B7D}"/>
              </a:ext>
            </a:extLst>
          </p:cNvPr>
          <p:cNvSpPr txBox="1"/>
          <p:nvPr/>
        </p:nvSpPr>
        <p:spPr>
          <a:xfrm>
            <a:off x="3235009" y="4195247"/>
            <a:ext cx="20221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3: Collective motion of particles toward the global optimum over iterations.</a:t>
            </a:r>
            <a:endParaRPr lang="en-EG" sz="12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4876874-C048-3C1A-D9A3-C0222B29D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221" y="946703"/>
            <a:ext cx="2861059" cy="214579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F1C683D-4E49-21F2-BB14-1214D60D07DF}"/>
              </a:ext>
            </a:extLst>
          </p:cNvPr>
          <p:cNvSpPr txBox="1"/>
          <p:nvPr/>
        </p:nvSpPr>
        <p:spPr>
          <a:xfrm>
            <a:off x="6541689" y="3142711"/>
            <a:ext cx="20221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2: Simulation of particle swarm dynamics converging toward the global optimum.</a:t>
            </a:r>
            <a:endParaRPr lang="en-EG" sz="12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7FF6D8BA-C9CE-3B30-3A57-1E1A5C51F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raph&#10;&#10;AI-generated content may be incorrect.">
            <a:extLst>
              <a:ext uri="{FF2B5EF4-FFF2-40B4-BE49-F238E27FC236}">
                <a16:creationId xmlns:a16="http://schemas.microsoft.com/office/drawing/2014/main" id="{E14550F3-9FA8-E661-736A-C830706706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2700" y="2207747"/>
            <a:ext cx="6773602" cy="2470372"/>
          </a:xfrm>
          <a:prstGeom prst="rect">
            <a:avLst/>
          </a:prstGeom>
        </p:spPr>
      </p:pic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185C250A-6088-3360-DEE2-A0669F97E7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PSO Update Mechanism</a:t>
            </a:r>
            <a:endParaRPr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Google Shape;82;p8">
                <a:extLst>
                  <a:ext uri="{FF2B5EF4-FFF2-40B4-BE49-F238E27FC236}">
                    <a16:creationId xmlns:a16="http://schemas.microsoft.com/office/drawing/2014/main" id="{AD64AEBD-FD32-C767-603A-938E1EAEF94E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727648" y="1693040"/>
                <a:ext cx="3595873" cy="783236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  <m:sSubSup>
                        <m:sSubSup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altLang="en-US" sz="14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altLang="en-US" sz="14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en-US" sz="14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  <m:r>
                        <a:rPr lang="en-US" altLang="en-US" sz="14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en-US" sz="14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</m:oMath>
                  </m:oMathPara>
                </a14:m>
                <a:endParaRPr lang="en-US" altLang="en-US" sz="1200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100" i="1" dirty="0"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100" i="1" dirty="0">
                  <a:latin typeface="Cambria Math" panose="02040503050406030204" pitchFamily="18" charset="0"/>
                </a:endParaRPr>
              </a:p>
              <a:p>
                <a:pPr marL="0" indent="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None/>
                </a:pPr>
                <a:endParaRPr lang="en-US" altLang="en-US" sz="1200" b="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-"/>
                </a:pPr>
                <a:endParaRPr lang="en-EG" altLang="en-US" sz="1200" b="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200" b="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US" altLang="en-US" sz="1200" b="0" dirty="0">
                  <a:solidFill>
                    <a:schemeClr val="bg2"/>
                  </a:solidFill>
                  <a:latin typeface="+mj-lt"/>
                </a:endParaRPr>
              </a:p>
              <a:p>
                <a:pPr marL="171450" indent="-171450" algn="just" eaLnBrk="0" fontAlgn="base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lang="en-GB" altLang="en-US" sz="1200" dirty="0">
                  <a:solidFill>
                    <a:schemeClr val="bg2"/>
                  </a:solidFill>
                  <a:latin typeface="+mj-lt"/>
                </a:endParaRPr>
              </a:p>
            </p:txBody>
          </p:sp>
        </mc:Choice>
        <mc:Fallback xmlns="">
          <p:sp>
            <p:nvSpPr>
              <p:cNvPr id="82" name="Google Shape;82;p8">
                <a:extLst>
                  <a:ext uri="{FF2B5EF4-FFF2-40B4-BE49-F238E27FC236}">
                    <a16:creationId xmlns:a16="http://schemas.microsoft.com/office/drawing/2014/main" id="{AD64AEBD-FD32-C767-603A-938E1EAEF94E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727648" y="1693040"/>
                <a:ext cx="3595873" cy="783236"/>
              </a:xfrm>
              <a:prstGeom prst="rect">
                <a:avLst/>
              </a:prstGeom>
              <a:blipFill>
                <a:blip r:embed="rId4"/>
                <a:stretch>
                  <a:fillRect b="-27419"/>
                </a:stretch>
              </a:blipFill>
            </p:spPr>
            <p:txBody>
              <a:bodyPr/>
              <a:lstStyle/>
              <a:p>
                <a:r>
                  <a:rPr lang="en-E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FC976C83-ADA6-C0C7-D1B1-F79ED8921DE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8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B6940D-ADAF-063F-A920-62DCF3B7296C}"/>
              </a:ext>
            </a:extLst>
          </p:cNvPr>
          <p:cNvSpPr txBox="1"/>
          <p:nvPr/>
        </p:nvSpPr>
        <p:spPr>
          <a:xfrm>
            <a:off x="727650" y="139680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Velocity and Position Update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7B3A11-B9F4-0824-2318-AAAC7D130333}"/>
              </a:ext>
            </a:extLst>
          </p:cNvPr>
          <p:cNvSpPr txBox="1"/>
          <p:nvPr/>
        </p:nvSpPr>
        <p:spPr>
          <a:xfrm>
            <a:off x="1820332" y="4669652"/>
            <a:ext cx="6494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4: Forces acting on a particle during velocity update (inertia, cognitive, and social components).</a:t>
            </a:r>
            <a:endParaRPr lang="en-EG" sz="12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77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>
          <a:extLst>
            <a:ext uri="{FF2B5EF4-FFF2-40B4-BE49-F238E27FC236}">
              <a16:creationId xmlns:a16="http://schemas.microsoft.com/office/drawing/2014/main" id="{A818CF79-1033-1586-DAB1-664D32D5D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>
            <a:extLst>
              <a:ext uri="{FF2B5EF4-FFF2-40B4-BE49-F238E27FC236}">
                <a16:creationId xmlns:a16="http://schemas.microsoft.com/office/drawing/2014/main" id="{0CD01EB0-25EB-18F4-2CD8-44F76907E1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861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+mj-lt"/>
              </a:rPr>
              <a:t>Firefighter Optimization Algorithm</a:t>
            </a:r>
            <a:endParaRPr dirty="0">
              <a:latin typeface="+mj-lt"/>
            </a:endParaRPr>
          </a:p>
        </p:txBody>
      </p:sp>
      <p:sp>
        <p:nvSpPr>
          <p:cNvPr id="82" name="Google Shape;82;p8">
            <a:extLst>
              <a:ext uri="{FF2B5EF4-FFF2-40B4-BE49-F238E27FC236}">
                <a16:creationId xmlns:a16="http://schemas.microsoft.com/office/drawing/2014/main" id="{59CD0A56-AA9F-9D45-BCFD-9BDAA7984A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48" y="1684876"/>
            <a:ext cx="2897295" cy="1538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Population-based metaheuristic inspired by fire spread and firefighting.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Each agent = potential solution ("fire source").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Alternates between:</a:t>
            </a:r>
          </a:p>
          <a:p>
            <a:pPr marL="412650" lvl="1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altLang="en-US" dirty="0">
                <a:solidFill>
                  <a:schemeClr val="bg2"/>
                </a:solidFill>
                <a:latin typeface="+mj-lt"/>
              </a:rPr>
              <a:t>Spread: exploration to discover new regions.</a:t>
            </a:r>
          </a:p>
          <a:p>
            <a:pPr marL="412650" lvl="1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</a:pPr>
            <a:r>
              <a:rPr lang="en-US" altLang="en-US" dirty="0">
                <a:solidFill>
                  <a:schemeClr val="bg2"/>
                </a:solidFill>
                <a:latin typeface="+mj-lt"/>
              </a:rPr>
              <a:t>Suppression: exploitation near promising zones.</a:t>
            </a:r>
          </a:p>
          <a:p>
            <a:pPr marL="171450" indent="-171450" algn="just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Adaptive control parameters (</a:t>
            </a:r>
            <a:r>
              <a:rPr lang="el-GR" altLang="en-US" sz="1200" dirty="0">
                <a:solidFill>
                  <a:schemeClr val="bg2"/>
                </a:solidFill>
                <a:latin typeface="+mj-lt"/>
              </a:rPr>
              <a:t>α, β) </a:t>
            </a:r>
            <a:r>
              <a:rPr lang="en-US" altLang="en-US" sz="1200" dirty="0">
                <a:solidFill>
                  <a:schemeClr val="bg2"/>
                </a:solidFill>
                <a:latin typeface="+mj-lt"/>
              </a:rPr>
              <a:t>balance exploration and exploitation.</a:t>
            </a:r>
          </a:p>
        </p:txBody>
      </p:sp>
      <p:sp>
        <p:nvSpPr>
          <p:cNvPr id="83" name="Google Shape;83;p8">
            <a:extLst>
              <a:ext uri="{FF2B5EF4-FFF2-40B4-BE49-F238E27FC236}">
                <a16:creationId xmlns:a16="http://schemas.microsoft.com/office/drawing/2014/main" id="{75000313-D3FD-9CF3-63F8-934E63622A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9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42C2CB-527B-892A-423A-FEE6C435D4CD}"/>
              </a:ext>
            </a:extLst>
          </p:cNvPr>
          <p:cNvSpPr txBox="1"/>
          <p:nvPr/>
        </p:nvSpPr>
        <p:spPr>
          <a:xfrm>
            <a:off x="727650" y="1396800"/>
            <a:ext cx="341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872B32"/>
                </a:solidFill>
                <a:latin typeface="+mj-lt"/>
              </a:rPr>
              <a:t>FFO Overview</a:t>
            </a:r>
          </a:p>
        </p:txBody>
      </p:sp>
      <p:pic>
        <p:nvPicPr>
          <p:cNvPr id="5" name="Picture 4" descr="A diagram of a firefighting process&#10;&#10;AI-generated content may be incorrect.">
            <a:extLst>
              <a:ext uri="{FF2B5EF4-FFF2-40B4-BE49-F238E27FC236}">
                <a16:creationId xmlns:a16="http://schemas.microsoft.com/office/drawing/2014/main" id="{5CC02FE7-CA7E-1464-3ADF-5807A3E426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213"/>
          <a:stretch>
            <a:fillRect/>
          </a:stretch>
        </p:blipFill>
        <p:spPr>
          <a:xfrm>
            <a:off x="4678677" y="1684876"/>
            <a:ext cx="3857625" cy="20262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B51ACE-7D23-4343-5659-266D299D86E0}"/>
              </a:ext>
            </a:extLst>
          </p:cNvPr>
          <p:cNvSpPr txBox="1"/>
          <p:nvPr/>
        </p:nvSpPr>
        <p:spPr>
          <a:xfrm>
            <a:off x="4678677" y="3820035"/>
            <a:ext cx="3453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Figure 5. Spread explores new regions; suppression focuses on promising areas.</a:t>
            </a:r>
            <a:endParaRPr lang="en-EG" sz="1200" i="1" dirty="0">
              <a:solidFill>
                <a:schemeClr val="accent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827743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Custom 1">
      <a:majorFont>
        <a:latin typeface="CMU Serif"/>
        <a:ea typeface=""/>
        <a:cs typeface=""/>
      </a:majorFont>
      <a:minorFont>
        <a:latin typeface="CMU Serif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8788</TotalTime>
  <Words>1441</Words>
  <Application>Microsoft Macintosh PowerPoint</Application>
  <PresentationFormat>On-screen Show (16:9)</PresentationFormat>
  <Paragraphs>234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Consolas</vt:lpstr>
      <vt:lpstr>Times New Roman</vt:lpstr>
      <vt:lpstr>Calibri</vt:lpstr>
      <vt:lpstr>Catamaran</vt:lpstr>
      <vt:lpstr>Cambria Math</vt:lpstr>
      <vt:lpstr>Raleway</vt:lpstr>
      <vt:lpstr>Streamline</vt:lpstr>
      <vt:lpstr>Evaluating the Firefighter Optimization Algorithm for Hyperparameter Tuning in CNN-Based Brain Tumor MRI Classification</vt:lpstr>
      <vt:lpstr>Table of contents</vt:lpstr>
      <vt:lpstr>Motivation</vt:lpstr>
      <vt:lpstr>Importance of CNNs in Medical Imaging</vt:lpstr>
      <vt:lpstr>Challenges in CNN Optimization</vt:lpstr>
      <vt:lpstr>Metaheuristic Optimization Algorithms</vt:lpstr>
      <vt:lpstr>Particle Swarm Optimization</vt:lpstr>
      <vt:lpstr>PSO Update Mechanism</vt:lpstr>
      <vt:lpstr>Firefighter Optimization Algorithm</vt:lpstr>
      <vt:lpstr>PowerPoint Presentation</vt:lpstr>
      <vt:lpstr>FFO Update Mechanism</vt:lpstr>
      <vt:lpstr>Methodology</vt:lpstr>
      <vt:lpstr>Methodology</vt:lpstr>
      <vt:lpstr>Convergence Behavior of FFO and PSO</vt:lpstr>
      <vt:lpstr>Optimization Trajectories and Hyperparameter Sensitivity</vt:lpstr>
      <vt:lpstr>Optimization Trajectories and Hyperparameter Sensitivity</vt:lpstr>
      <vt:lpstr>Optimization Trajectories and Hyperparameter Sensitivity</vt:lpstr>
      <vt:lpstr>Best Hyperparameter Performance on Full Test Set</vt:lpstr>
      <vt:lpstr>Generalization and Discrimination Capability</vt:lpstr>
      <vt:lpstr>Aggregate Performance Comparison</vt:lpstr>
      <vt:lpstr>PowerPoint Presentation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Marinelli Lorenzo</dc:creator>
  <cp:lastModifiedBy>Malak Matar</cp:lastModifiedBy>
  <cp:revision>54</cp:revision>
  <dcterms:modified xsi:type="dcterms:W3CDTF">2025-10-21T14:42:11Z</dcterms:modified>
</cp:coreProperties>
</file>